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 id="2147483667" r:id="rId2"/>
    <p:sldMasterId id="2147483728" r:id="rId3"/>
  </p:sldMasterIdLst>
  <p:notesMasterIdLst>
    <p:notesMasterId r:id="rId24"/>
  </p:notesMasterIdLst>
  <p:sldIdLst>
    <p:sldId id="259" r:id="rId4"/>
    <p:sldId id="258" r:id="rId5"/>
    <p:sldId id="260" r:id="rId6"/>
    <p:sldId id="261" r:id="rId7"/>
    <p:sldId id="262" r:id="rId8"/>
    <p:sldId id="264" r:id="rId9"/>
    <p:sldId id="277" r:id="rId10"/>
    <p:sldId id="265" r:id="rId11"/>
    <p:sldId id="267" r:id="rId12"/>
    <p:sldId id="1886" r:id="rId13"/>
    <p:sldId id="268" r:id="rId14"/>
    <p:sldId id="272" r:id="rId15"/>
    <p:sldId id="8389" r:id="rId16"/>
    <p:sldId id="8390" r:id="rId17"/>
    <p:sldId id="256" r:id="rId18"/>
    <p:sldId id="10561" r:id="rId19"/>
    <p:sldId id="1928" r:id="rId20"/>
    <p:sldId id="10569" r:id="rId21"/>
    <p:sldId id="581" r:id="rId22"/>
    <p:sldId id="1056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82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CFA156-D863-8447-BBE7-8835BFAF3991}" v="1" dt="2020-02-24T20:24:00.4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10"/>
    <p:restoredTop sz="94722"/>
  </p:normalViewPr>
  <p:slideViewPr>
    <p:cSldViewPr snapToGrid="0">
      <p:cViewPr varScale="1">
        <p:scale>
          <a:sx n="104" d="100"/>
          <a:sy n="104" d="100"/>
        </p:scale>
        <p:origin x="78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D0AF86-A3CB-4C07-809B-CBC8ED4E17BF}" type="datetimeFigureOut">
              <a:rPr lang="en-US" smtClean="0"/>
              <a:t>3/6/2020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3AA824-253F-462D-9371-20098FCE74BA}" type="slidenum">
              <a:rPr lang="en-US" smtClean="0"/>
              <a:t>‹#›</a:t>
            </a:fld>
            <a:endParaRPr lang="en-US"/>
          </a:p>
        </p:txBody>
      </p:sp>
    </p:spTree>
    <p:extLst>
      <p:ext uri="{BB962C8B-B14F-4D97-AF65-F5344CB8AC3E}">
        <p14:creationId xmlns:p14="http://schemas.microsoft.com/office/powerpoint/2010/main" val="522455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Maddy: before we get into it, one thing we get asked all the time by </a:t>
            </a:r>
            <a:r>
              <a:rPr lang="en-US" dirty="0" err="1"/>
              <a:t>.net</a:t>
            </a:r>
            <a:r>
              <a:rPr lang="en-US" dirty="0"/>
              <a:t> </a:t>
            </a:r>
            <a:r>
              <a:rPr lang="en-US" dirty="0" err="1"/>
              <a:t>devs</a:t>
            </a:r>
            <a:r>
              <a:rPr lang="en-US" dirty="0"/>
              <a:t> is -- what is Xamarin?</a:t>
            </a:r>
          </a:p>
          <a:p>
            <a:r>
              <a:rPr lang="en-US" dirty="0"/>
              <a:t>James: the way I like to say it is…</a:t>
            </a:r>
          </a:p>
          <a:p>
            <a:endParaRPr lang="en-US" dirty="0"/>
          </a:p>
        </p:txBody>
      </p:sp>
      <p:sp>
        <p:nvSpPr>
          <p:cNvPr id="4" name="Slide Number Placeholder 3"/>
          <p:cNvSpPr>
            <a:spLocks noGrp="1"/>
          </p:cNvSpPr>
          <p:nvPr>
            <p:ph type="sldNum" sz="quarter" idx="5"/>
          </p:nvPr>
        </p:nvSpPr>
        <p:spPr/>
        <p:txBody>
          <a:bodyPr/>
          <a:lstStyle/>
          <a:p>
            <a:fld id="{A03AA824-253F-462D-9371-20098FCE74BA}" type="slidenum">
              <a:rPr lang="en-US" smtClean="0"/>
              <a:t>3</a:t>
            </a:fld>
            <a:endParaRPr lang="en-US"/>
          </a:p>
        </p:txBody>
      </p:sp>
    </p:spTree>
    <p:extLst>
      <p:ext uri="{BB962C8B-B14F-4D97-AF65-F5344CB8AC3E}">
        <p14:creationId xmlns:p14="http://schemas.microsoft.com/office/powerpoint/2010/main" val="2897170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James - Like </a:t>
            </a:r>
            <a:r>
              <a:rPr lang="en-US" dirty="0" err="1"/>
              <a:t>maddy</a:t>
            </a:r>
            <a:r>
              <a:rPr lang="en-US" dirty="0"/>
              <a:t> said before we have a rich vendor ecosystem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708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16</a:t>
            </a:fld>
            <a:endParaRPr lang="en-US"/>
          </a:p>
        </p:txBody>
      </p:sp>
    </p:spTree>
    <p:extLst>
      <p:ext uri="{BB962C8B-B14F-4D97-AF65-F5344CB8AC3E}">
        <p14:creationId xmlns:p14="http://schemas.microsoft.com/office/powerpoint/2010/main" val="1825488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Segoe UI"/>
                <a:sym typeface="Segoe UI"/>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58771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Xamarin has been around for over a decade – and </a:t>
            </a:r>
            <a:r>
              <a:rPr lang="en-US" sz="1200"/>
              <a:t>there are tons of companies that entrust Xamarin and .NET today.</a:t>
            </a:r>
          </a:p>
          <a:p>
            <a:endParaRPr lang="en-US" sz="1200"/>
          </a:p>
          <a:p>
            <a:r>
              <a:rPr lang="en-US" sz="1200" dirty="0"/>
              <a:t>In fact there are a plethora of developers at </a:t>
            </a:r>
            <a:r>
              <a:rPr lang="en-US" sz="1200"/>
              <a:t>all </a:t>
            </a:r>
            <a:r>
              <a:rPr lang="en-US" sz="1200" dirty="0"/>
              <a:t>sizes </a:t>
            </a:r>
            <a:r>
              <a:rPr lang="en-US" sz="1200"/>
              <a:t>of </a:t>
            </a:r>
            <a:r>
              <a:rPr lang="en-US" sz="1200" dirty="0"/>
              <a:t>companies using Xamarin </a:t>
            </a:r>
            <a:r>
              <a:rPr lang="en-US" sz="1200" dirty="0" err="1"/>
              <a:t>erry</a:t>
            </a:r>
            <a:r>
              <a:rPr lang="en-US" sz="1200" dirty="0"/>
              <a:t> </a:t>
            </a:r>
            <a:r>
              <a:rPr lang="en-US" sz="1200" dirty="0" err="1"/>
              <a:t>dayyy</a:t>
            </a: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3/6/2020 4:41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443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defRPr/>
            </a:pPr>
            <a:r>
              <a:rPr lang="en-US" sz="1200" b="0" i="0" u="none" strike="noStrike" kern="1200" cap="none" baseline="0" dirty="0">
                <a:solidFill>
                  <a:schemeClr val="tx1"/>
                </a:solidFill>
                <a:effectLst/>
                <a:latin typeface="Helvetica Neue"/>
                <a:ea typeface="Helvetica Neue"/>
                <a:cs typeface="Helvetica Neue"/>
                <a:sym typeface="Helvetica Neue"/>
              </a:rPr>
              <a:t>James: The reason so many companies trust us is….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200" b="0" i="0" u="none" strike="noStrike" kern="1200" cap="none" spc="0" normalizeH="0" baseline="0" noProof="0" smtClean="0">
                <a:ln>
                  <a:noFill/>
                </a:ln>
                <a:solidFill>
                  <a:prstClr val="black"/>
                </a:solidFill>
                <a:effectLst/>
                <a:uLnTx/>
                <a:uFillTx/>
                <a:latin typeface="Segoe UI" pitchFamily="34" charset="0"/>
                <a:ea typeface=""/>
                <a:cs typeface=""/>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
              <a:cs typeface=""/>
            </a:endParaRPr>
          </a:p>
        </p:txBody>
      </p:sp>
    </p:spTree>
    <p:extLst>
      <p:ext uri="{BB962C8B-B14F-4D97-AF65-F5344CB8AC3E}">
        <p14:creationId xmlns:p14="http://schemas.microsoft.com/office/powerpoint/2010/main" val="54414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3AA824-253F-462D-9371-20098FCE74BA}" type="slidenum">
              <a:rPr lang="en-US" smtClean="0"/>
              <a:t>7</a:t>
            </a:fld>
            <a:endParaRPr lang="en-US"/>
          </a:p>
        </p:txBody>
      </p:sp>
    </p:spTree>
    <p:extLst>
      <p:ext uri="{BB962C8B-B14F-4D97-AF65-F5344CB8AC3E}">
        <p14:creationId xmlns:p14="http://schemas.microsoft.com/office/powerpoint/2010/main" val="2361635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Maddy - First</a:t>
            </a:r>
            <a:r>
              <a:rPr lang="en-US" dirty="0"/>
              <a:t>, it is with it’s unique application architecture. In fact it is the .NET architecture itself. You </a:t>
            </a:r>
            <a:r>
              <a:rPr lang="en-US" dirty="0" err="1"/>
              <a:t>decidde</a:t>
            </a:r>
            <a:r>
              <a:rPr lang="en-US" dirty="0"/>
              <a:t> what platforms you want your apps to run on, we call them head projects. </a:t>
            </a:r>
          </a:p>
          <a:p>
            <a:endParaRPr lang="en-US" dirty="0"/>
          </a:p>
          <a:p>
            <a:r>
              <a:rPr lang="en-US" dirty="0"/>
              <a:t>You can access all of the native APIs for each and share a bulk of the C# logic. Here we see business logic, platform APIs, and user interfaces. This can scale to a lot or a little based on what you are trying to achieve. So how exactly does this work?</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825500" rtl="0" eaLnBrk="1" fontAlgn="auto" latinLnBrk="0" hangingPunct="1">
              <a:lnSpc>
                <a:spcPct val="100000"/>
              </a:lnSpc>
              <a:spcBef>
                <a:spcPts val="0"/>
              </a:spcBef>
              <a:spcAft>
                <a:spcPts val="0"/>
              </a:spcAft>
              <a:buClrTx/>
              <a:buSzTx/>
              <a:buFontTx/>
              <a:buNone/>
              <a:tabLst/>
              <a:defRPr/>
            </a:pPr>
            <a:r>
              <a:rPr kumimoji="0" lang="en-US" sz="4500" b="1"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4500" b="1"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3/6/2020 4:41 PM</a:t>
            </a:fld>
            <a:endParaRPr kumimoji="0" lang="en-US" sz="4500" b="1"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4500" b="1"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8</a:t>
            </a:fld>
            <a:endParaRPr kumimoji="0" lang="en-US" sz="4500" b="1"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900795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James - The first part in the head projects is access to any of the unique APIs in iOS and Android. You have access to them all in C#. Now, these do have to be written in the head project and aren’t shared since they are unique to each platform. However, the Xamarin team has a way to help us out there.</a:t>
            </a:r>
          </a:p>
        </p:txBody>
      </p:sp>
      <p:sp>
        <p:nvSpPr>
          <p:cNvPr id="4" name="Slide Number Placeholder 3"/>
          <p:cNvSpPr>
            <a:spLocks noGrp="1"/>
          </p:cNvSpPr>
          <p:nvPr>
            <p:ph type="sldNum" sz="quarter" idx="5"/>
          </p:nvPr>
        </p:nvSpPr>
        <p:spPr/>
        <p:txBody>
          <a:bodyPr/>
          <a:lstStyle/>
          <a:p>
            <a:fld id="{E0AE778D-2A57-4226-B72B-26EA3CA60131}" type="slidenum">
              <a:rPr lang="en-US" smtClean="0"/>
              <a:t>9</a:t>
            </a:fld>
            <a:endParaRPr lang="en-US"/>
          </a:p>
        </p:txBody>
      </p:sp>
    </p:spTree>
    <p:extLst>
      <p:ext uri="{BB962C8B-B14F-4D97-AF65-F5344CB8AC3E}">
        <p14:creationId xmlns:p14="http://schemas.microsoft.com/office/powerpoint/2010/main" val="86615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James - Which is </a:t>
            </a:r>
            <a:r>
              <a:rPr lang="en-US" dirty="0" err="1"/>
              <a:t>Xamarin.Essentials</a:t>
            </a:r>
            <a:r>
              <a:rPr lang="en-US" dirty="0"/>
              <a:t>. An open source library that abstracts common native features into a single cross platform API for iOS, Android, and Windows. These are APIs that exist across each platform so why not bring them together.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3/6/2020 4:41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endParaRPr>
          </a:p>
        </p:txBody>
      </p:sp>
    </p:spTree>
    <p:extLst>
      <p:ext uri="{BB962C8B-B14F-4D97-AF65-F5344CB8AC3E}">
        <p14:creationId xmlns:p14="http://schemas.microsoft.com/office/powerpoint/2010/main" val="1876864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Maddy - What about the user interface? Just like APIs you can build the native UI for each platform. However, many developers choose to share all or most of the UI with </a:t>
            </a:r>
            <a:r>
              <a:rPr lang="en-US" dirty="0" err="1"/>
              <a:t>Xamarin.Forms</a:t>
            </a:r>
            <a:endParaRPr lang="en-US" dirty="0"/>
          </a:p>
          <a:p>
            <a:endParaRPr lang="en-US" dirty="0"/>
          </a:p>
          <a:p>
            <a:r>
              <a:rPr lang="en-US" dirty="0" err="1"/>
              <a:t>Xamarin.Forms</a:t>
            </a:r>
            <a:r>
              <a:rPr lang="en-US" dirty="0"/>
              <a:t> has over 60 controls built in, including your standard controls like images, buttons and controls that you </a:t>
            </a:r>
            <a:r>
              <a:rPr lang="en-US" dirty="0" err="1"/>
              <a:t>wouldn’texpect</a:t>
            </a:r>
            <a:r>
              <a:rPr lang="en-US" dirty="0"/>
              <a:t> - like </a:t>
            </a:r>
            <a:r>
              <a:rPr lang="en-US" dirty="0" err="1"/>
              <a:t>collectionviews</a:t>
            </a:r>
            <a:r>
              <a:rPr lang="en-US" dirty="0"/>
              <a:t>, carousel views, and media element</a:t>
            </a:r>
          </a:p>
          <a:p>
            <a:endParaRPr lang="en-US" dirty="0"/>
          </a:p>
          <a:p>
            <a:r>
              <a:rPr lang="en-US" dirty="0"/>
              <a:t>and a rich vendor ecosystem, and a lot of community stuff too!</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11</a:t>
            </a:fld>
            <a:endParaRPr lang="en-US"/>
          </a:p>
        </p:txBody>
      </p:sp>
    </p:spTree>
    <p:extLst>
      <p:ext uri="{BB962C8B-B14F-4D97-AF65-F5344CB8AC3E}">
        <p14:creationId xmlns:p14="http://schemas.microsoft.com/office/powerpoint/2010/main" val="3076477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Maddy- This is our diagram from before but with even more shared code - device APIs and UI - and we can see a full picture of what goes into our app.</a:t>
            </a:r>
          </a:p>
          <a:p>
            <a:endParaRPr lang="en-US" dirty="0"/>
          </a:p>
          <a:p>
            <a:r>
              <a:rPr lang="en-US" dirty="0"/>
              <a:t>You can mix and match, to0ooooooo</a:t>
            </a:r>
          </a:p>
          <a:p>
            <a:r>
              <a:rPr lang="en-US" dirty="0"/>
              <a:t>Use as much </a:t>
            </a:r>
            <a:r>
              <a:rPr lang="en-US" dirty="0" err="1"/>
              <a:t>xam</a:t>
            </a:r>
            <a:r>
              <a:rPr lang="en-US" dirty="0"/>
              <a:t> essentials and </a:t>
            </a:r>
            <a:r>
              <a:rPr lang="en-US" dirty="0" err="1"/>
              <a:t>xam</a:t>
            </a:r>
            <a:r>
              <a:rPr lang="en-US" dirty="0"/>
              <a:t> forms as your app needs</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12</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2681310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4C4EB-C4BD-6D48-A31B-769FB804D0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553EBC-71E7-5245-8E3A-A5EDD4A937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4D4A3C-8953-D041-89A1-DA080B79D747}"/>
              </a:ext>
            </a:extLst>
          </p:cNvPr>
          <p:cNvSpPr>
            <a:spLocks noGrp="1"/>
          </p:cNvSpPr>
          <p:nvPr>
            <p:ph type="dt" sz="half" idx="10"/>
          </p:nvPr>
        </p:nvSpPr>
        <p:spPr/>
        <p:txBody>
          <a:bodyPr/>
          <a:lstStyle/>
          <a:p>
            <a:fld id="{CEE38C9D-D1A3-AD4E-922C-27BDEAE8C3C9}" type="datetimeFigureOut">
              <a:rPr lang="en-US" smtClean="0"/>
              <a:t>3/6/2020</a:t>
            </a:fld>
            <a:endParaRPr lang="en-US"/>
          </a:p>
        </p:txBody>
      </p:sp>
      <p:sp>
        <p:nvSpPr>
          <p:cNvPr id="5" name="Footer Placeholder 4">
            <a:extLst>
              <a:ext uri="{FF2B5EF4-FFF2-40B4-BE49-F238E27FC236}">
                <a16:creationId xmlns:a16="http://schemas.microsoft.com/office/drawing/2014/main" id="{E6345E25-8E96-4547-9B80-E546B76169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139D7C-AB14-8B4C-A365-8BF46FC4185A}"/>
              </a:ext>
            </a:extLst>
          </p:cNvPr>
          <p:cNvSpPr>
            <a:spLocks noGrp="1"/>
          </p:cNvSpPr>
          <p:nvPr>
            <p:ph type="sldNum" sz="quarter" idx="12"/>
          </p:nvPr>
        </p:nvSpPr>
        <p:spPr/>
        <p:txBody>
          <a:bodyPr/>
          <a:lstStyle/>
          <a:p>
            <a:fld id="{24037D29-5B3A-5947-BA71-A5535728F697}" type="slidenum">
              <a:rPr lang="en-US" smtClean="0"/>
              <a:t>‹#›</a:t>
            </a:fld>
            <a:endParaRPr lang="en-US"/>
          </a:p>
        </p:txBody>
      </p:sp>
    </p:spTree>
    <p:extLst>
      <p:ext uri="{BB962C8B-B14F-4D97-AF65-F5344CB8AC3E}">
        <p14:creationId xmlns:p14="http://schemas.microsoft.com/office/powerpoint/2010/main" val="2850045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14356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52700" y="289511"/>
            <a:ext cx="9372380" cy="899665"/>
          </a:xfrm>
        </p:spPr>
        <p:txBody>
          <a:bodyPr/>
          <a:lstStyle/>
          <a:p>
            <a:r>
              <a:rPr lang="en-US"/>
              <a:t>Click to edit Master title style</a:t>
            </a:r>
          </a:p>
        </p:txBody>
      </p:sp>
      <p:pic>
        <p:nvPicPr>
          <p:cNvPr id="3" name="Picture 2" descr="A picture containing object&#10;&#10;Description automatically generated">
            <a:extLst>
              <a:ext uri="{FF2B5EF4-FFF2-40B4-BE49-F238E27FC236}">
                <a16:creationId xmlns:a16="http://schemas.microsoft.com/office/drawing/2014/main" id="{8B7DA665-26D3-4325-8606-8B75719B6B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6920" y="0"/>
            <a:ext cx="1513681" cy="1513681"/>
          </a:xfrm>
          <a:prstGeom prst="rect">
            <a:avLst/>
          </a:prstGeom>
        </p:spPr>
      </p:pic>
      <p:pic>
        <p:nvPicPr>
          <p:cNvPr id="4" name="Picture 2" descr="Sparkling Heart on Microsoft Windows 10 October 2018 Update">
            <a:extLst>
              <a:ext uri="{FF2B5EF4-FFF2-40B4-BE49-F238E27FC236}">
                <a16:creationId xmlns:a16="http://schemas.microsoft.com/office/drawing/2014/main" id="{6F0A0A65-C789-4B01-8DE2-E4794640465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80601" y="471090"/>
            <a:ext cx="571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032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9132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68290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3" cy="1270476"/>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53423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96B99-FD3A-B14A-A99D-5E300D7B75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25D34D-E3B2-EA42-9B4F-3C742639F0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68E392-4F5A-CD4F-A27C-A74E6EE3D8A2}"/>
              </a:ext>
            </a:extLst>
          </p:cNvPr>
          <p:cNvSpPr>
            <a:spLocks noGrp="1"/>
          </p:cNvSpPr>
          <p:nvPr>
            <p:ph type="dt" sz="half" idx="10"/>
          </p:nvPr>
        </p:nvSpPr>
        <p:spPr/>
        <p:txBody>
          <a:bodyPr/>
          <a:lstStyle/>
          <a:p>
            <a:fld id="{CEE38C9D-D1A3-AD4E-922C-27BDEAE8C3C9}" type="datetimeFigureOut">
              <a:rPr lang="en-US" smtClean="0"/>
              <a:t>3/6/2020</a:t>
            </a:fld>
            <a:endParaRPr lang="en-US"/>
          </a:p>
        </p:txBody>
      </p:sp>
      <p:sp>
        <p:nvSpPr>
          <p:cNvPr id="5" name="Footer Placeholder 4">
            <a:extLst>
              <a:ext uri="{FF2B5EF4-FFF2-40B4-BE49-F238E27FC236}">
                <a16:creationId xmlns:a16="http://schemas.microsoft.com/office/drawing/2014/main" id="{956B206F-4956-0942-A1DC-F3A00B73DD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C4462-BE82-4B41-BF8B-C4BC1F6DC9FB}"/>
              </a:ext>
            </a:extLst>
          </p:cNvPr>
          <p:cNvSpPr>
            <a:spLocks noGrp="1"/>
          </p:cNvSpPr>
          <p:nvPr>
            <p:ph type="sldNum" sz="quarter" idx="12"/>
          </p:nvPr>
        </p:nvSpPr>
        <p:spPr/>
        <p:txBody>
          <a:bodyPr/>
          <a:lstStyle/>
          <a:p>
            <a:fld id="{24037D29-5B3A-5947-BA71-A5535728F697}" type="slidenum">
              <a:rPr lang="en-US" smtClean="0"/>
              <a:t>‹#›</a:t>
            </a:fld>
            <a:endParaRPr lang="en-US"/>
          </a:p>
        </p:txBody>
      </p:sp>
    </p:spTree>
    <p:extLst>
      <p:ext uri="{BB962C8B-B14F-4D97-AF65-F5344CB8AC3E}">
        <p14:creationId xmlns:p14="http://schemas.microsoft.com/office/powerpoint/2010/main" val="1872042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E38C2-3707-D143-86CD-9AC8A363C2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D51C4B-1A37-C24A-84EE-BC1EB9F6F1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1A6E49-5329-8A43-96B3-AE9057190DD6}"/>
              </a:ext>
            </a:extLst>
          </p:cNvPr>
          <p:cNvSpPr>
            <a:spLocks noGrp="1"/>
          </p:cNvSpPr>
          <p:nvPr>
            <p:ph type="dt" sz="half" idx="10"/>
          </p:nvPr>
        </p:nvSpPr>
        <p:spPr/>
        <p:txBody>
          <a:bodyPr/>
          <a:lstStyle/>
          <a:p>
            <a:fld id="{CEE38C9D-D1A3-AD4E-922C-27BDEAE8C3C9}" type="datetimeFigureOut">
              <a:rPr lang="en-US" smtClean="0"/>
              <a:t>3/6/2020</a:t>
            </a:fld>
            <a:endParaRPr lang="en-US"/>
          </a:p>
        </p:txBody>
      </p:sp>
      <p:sp>
        <p:nvSpPr>
          <p:cNvPr id="5" name="Footer Placeholder 4">
            <a:extLst>
              <a:ext uri="{FF2B5EF4-FFF2-40B4-BE49-F238E27FC236}">
                <a16:creationId xmlns:a16="http://schemas.microsoft.com/office/drawing/2014/main" id="{B0C3EBF7-B189-294F-B56A-B976031B1F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9B463D-6A67-8441-B25C-46256BB8CFDE}"/>
              </a:ext>
            </a:extLst>
          </p:cNvPr>
          <p:cNvSpPr>
            <a:spLocks noGrp="1"/>
          </p:cNvSpPr>
          <p:nvPr>
            <p:ph type="sldNum" sz="quarter" idx="12"/>
          </p:nvPr>
        </p:nvSpPr>
        <p:spPr/>
        <p:txBody>
          <a:bodyPr/>
          <a:lstStyle/>
          <a:p>
            <a:fld id="{24037D29-5B3A-5947-BA71-A5535728F697}" type="slidenum">
              <a:rPr lang="en-US" smtClean="0"/>
              <a:t>‹#›</a:t>
            </a:fld>
            <a:endParaRPr lang="en-US"/>
          </a:p>
        </p:txBody>
      </p:sp>
    </p:spTree>
    <p:extLst>
      <p:ext uri="{BB962C8B-B14F-4D97-AF65-F5344CB8AC3E}">
        <p14:creationId xmlns:p14="http://schemas.microsoft.com/office/powerpoint/2010/main" val="2187668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FF12F-C0C6-1647-86A1-A4CB1F96E7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29950F-6D9F-A240-8853-EC508E5DEA9B}"/>
              </a:ext>
            </a:extLst>
          </p:cNvPr>
          <p:cNvSpPr>
            <a:spLocks noGrp="1"/>
          </p:cNvSpPr>
          <p:nvPr>
            <p:ph type="dt" sz="half" idx="10"/>
          </p:nvPr>
        </p:nvSpPr>
        <p:spPr/>
        <p:txBody>
          <a:bodyPr/>
          <a:lstStyle/>
          <a:p>
            <a:fld id="{CEE38C9D-D1A3-AD4E-922C-27BDEAE8C3C9}" type="datetimeFigureOut">
              <a:rPr lang="en-US" smtClean="0"/>
              <a:t>3/6/2020</a:t>
            </a:fld>
            <a:endParaRPr lang="en-US"/>
          </a:p>
        </p:txBody>
      </p:sp>
      <p:sp>
        <p:nvSpPr>
          <p:cNvPr id="4" name="Footer Placeholder 3">
            <a:extLst>
              <a:ext uri="{FF2B5EF4-FFF2-40B4-BE49-F238E27FC236}">
                <a16:creationId xmlns:a16="http://schemas.microsoft.com/office/drawing/2014/main" id="{D0467C85-9BE3-B34C-B79F-E3EFCF8AF3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4F5AD3-F776-8146-9FD3-181B295DCBA7}"/>
              </a:ext>
            </a:extLst>
          </p:cNvPr>
          <p:cNvSpPr>
            <a:spLocks noGrp="1"/>
          </p:cNvSpPr>
          <p:nvPr>
            <p:ph type="sldNum" sz="quarter" idx="12"/>
          </p:nvPr>
        </p:nvSpPr>
        <p:spPr/>
        <p:txBody>
          <a:bodyPr/>
          <a:lstStyle/>
          <a:p>
            <a:fld id="{24037D29-5B3A-5947-BA71-A5535728F697}" type="slidenum">
              <a:rPr lang="en-US" smtClean="0"/>
              <a:t>‹#›</a:t>
            </a:fld>
            <a:endParaRPr lang="en-US"/>
          </a:p>
        </p:txBody>
      </p:sp>
    </p:spTree>
    <p:extLst>
      <p:ext uri="{BB962C8B-B14F-4D97-AF65-F5344CB8AC3E}">
        <p14:creationId xmlns:p14="http://schemas.microsoft.com/office/powerpoint/2010/main" val="336405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12275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9948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85927470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5882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6">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800" y="1332758"/>
            <a:ext cx="11582400" cy="461581"/>
          </a:xfrm>
          <a:prstGeom prst="rect">
            <a:avLst/>
          </a:prstGeom>
        </p:spPr>
        <p:txBody>
          <a:bodyPr lIns="0" tIns="0" rIns="0" bIns="0" anchor="ctr"/>
          <a:lstStyle>
            <a:lvl1pPr marL="0" indent="0">
              <a:buNone/>
              <a:defRPr sz="3332" b="0">
                <a:solidFill>
                  <a:schemeClr val="accent1"/>
                </a:solidFill>
                <a:latin typeface="Segoe UI"/>
                <a:cs typeface="Segoe UI"/>
              </a:defRPr>
            </a:lvl1pPr>
            <a:lvl2pPr marL="609468" indent="0">
              <a:buNone/>
              <a:defRPr sz="2666" b="1"/>
            </a:lvl2pPr>
            <a:lvl3pPr marL="1218935" indent="0">
              <a:buNone/>
              <a:defRPr sz="2400" b="1"/>
            </a:lvl3pPr>
            <a:lvl4pPr marL="1828403" indent="0">
              <a:buNone/>
              <a:defRPr sz="2132" b="1"/>
            </a:lvl4pPr>
            <a:lvl5pPr marL="2437871" indent="0">
              <a:buNone/>
              <a:defRPr sz="2132" b="1"/>
            </a:lvl5pPr>
            <a:lvl6pPr marL="3047339" indent="0">
              <a:buNone/>
              <a:defRPr sz="2132" b="1"/>
            </a:lvl6pPr>
            <a:lvl7pPr marL="3656806" indent="0">
              <a:buNone/>
              <a:defRPr sz="2132" b="1"/>
            </a:lvl7pPr>
            <a:lvl8pPr marL="4266273" indent="0">
              <a:buNone/>
              <a:defRPr sz="2132" b="1"/>
            </a:lvl8pPr>
            <a:lvl9pPr marL="4875742" indent="0">
              <a:buNone/>
              <a:defRPr sz="2132" b="1"/>
            </a:lvl9pPr>
          </a:lstStyle>
          <a:p>
            <a:pPr lvl="0"/>
            <a:r>
              <a:rPr lang="en-US"/>
              <a:t>Click to edit Master text styles</a:t>
            </a:r>
          </a:p>
        </p:txBody>
      </p:sp>
      <p:sp>
        <p:nvSpPr>
          <p:cNvPr id="5" name="TextBox 4"/>
          <p:cNvSpPr txBox="1"/>
          <p:nvPr userDrawn="1"/>
        </p:nvSpPr>
        <p:spPr>
          <a:xfrm>
            <a:off x="297678" y="6379835"/>
            <a:ext cx="1395659" cy="167418"/>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30"/>
            <a:ext cx="11582400" cy="1987590"/>
          </a:xfrm>
          <a:prstGeom prst="rect">
            <a:avLst/>
          </a:prstGeom>
        </p:spPr>
        <p:txBody>
          <a:bodyPr lIns="0" tIns="0" rIns="0" bIns="0"/>
          <a:lstStyle>
            <a:lvl1pPr marL="243787" indent="-243787">
              <a:lnSpc>
                <a:spcPct val="100000"/>
              </a:lnSpc>
              <a:spcBef>
                <a:spcPts val="667"/>
              </a:spcBef>
              <a:buFont typeface="Arial" charset="0"/>
              <a:buChar char="•"/>
              <a:defRPr sz="3200" baseline="0">
                <a:solidFill>
                  <a:schemeClr val="tx1"/>
                </a:solidFill>
                <a:latin typeface="Segoe UI Light"/>
                <a:cs typeface="Segoe UI Light"/>
              </a:defRPr>
            </a:lvl1pPr>
            <a:lvl2pPr marL="609468" indent="-243787">
              <a:lnSpc>
                <a:spcPct val="100000"/>
              </a:lnSpc>
              <a:spcBef>
                <a:spcPts val="667"/>
              </a:spcBef>
              <a:buFont typeface="Arial" panose="020B0604020202020204" pitchFamily="34" charset="0"/>
              <a:buChar char="•"/>
              <a:defRPr sz="2932">
                <a:solidFill>
                  <a:schemeClr val="tx1"/>
                </a:solidFill>
                <a:latin typeface="Segoe UI Light"/>
                <a:cs typeface="Segoe UI Light"/>
              </a:defRPr>
            </a:lvl2pPr>
            <a:lvl3pPr marL="914201" indent="-243787">
              <a:lnSpc>
                <a:spcPct val="100000"/>
              </a:lnSpc>
              <a:spcBef>
                <a:spcPts val="667"/>
              </a:spcBef>
              <a:buFont typeface="Arial"/>
              <a:buChar char="•"/>
              <a:defRPr sz="2666">
                <a:solidFill>
                  <a:schemeClr val="tx1"/>
                </a:solidFill>
                <a:latin typeface="Segoe UI Light"/>
                <a:cs typeface="Segoe UI Light"/>
              </a:defRPr>
            </a:lvl3pPr>
            <a:lvl4pPr marL="1218935" marR="0" indent="-243787" algn="l" defTabSz="1218935"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190" indent="243787">
              <a:spcBef>
                <a:spcPts val="1333"/>
              </a:spcBef>
              <a:buFont typeface="Arial"/>
              <a:buChar char="•"/>
              <a:tabLst>
                <a:tab pos="2135254"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2400173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A0AF5A-8EF4-294B-B264-E04977D455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CBA5E4-C133-5D4A-81F2-B3C99691F5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C6FBC-8E19-924B-A987-68686F05AA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E38C9D-D1A3-AD4E-922C-27BDEAE8C3C9}" type="datetimeFigureOut">
              <a:rPr lang="en-US" smtClean="0"/>
              <a:t>3/6/2020</a:t>
            </a:fld>
            <a:endParaRPr lang="en-US"/>
          </a:p>
        </p:txBody>
      </p:sp>
      <p:sp>
        <p:nvSpPr>
          <p:cNvPr id="5" name="Footer Placeholder 4">
            <a:extLst>
              <a:ext uri="{FF2B5EF4-FFF2-40B4-BE49-F238E27FC236}">
                <a16:creationId xmlns:a16="http://schemas.microsoft.com/office/drawing/2014/main" id="{09324C75-859C-4648-AC12-07C7D515C0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A6E395-CD4E-C541-9134-3976F078C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037D29-5B3A-5947-BA71-A5535728F697}" type="slidenum">
              <a:rPr lang="en-US" smtClean="0"/>
              <a:t>‹#›</a:t>
            </a:fld>
            <a:endParaRPr lang="en-US"/>
          </a:p>
        </p:txBody>
      </p:sp>
    </p:spTree>
    <p:extLst>
      <p:ext uri="{BB962C8B-B14F-4D97-AF65-F5344CB8AC3E}">
        <p14:creationId xmlns:p14="http://schemas.microsoft.com/office/powerpoint/2010/main" val="34952642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60" r:id="rId5"/>
    <p:sldLayoutId id="2147483661" r:id="rId6"/>
    <p:sldLayoutId id="2147483663" r:id="rId7"/>
    <p:sldLayoutId id="2147483664" r:id="rId8"/>
    <p:sldLayoutId id="2147483726" r:id="rId9"/>
    <p:sldLayoutId id="2147483727"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35568012"/>
      </p:ext>
    </p:extLst>
  </p:cSld>
  <p:clrMap bg1="lt1" tx1="dk1" bg2="lt2" tx2="dk2" accent1="accent1" accent2="accent2" accent3="accent3" accent4="accent4" accent5="accent5" accent6="accent6" hlink="hlink" folHlink="folHlink"/>
  <p:sldLayoutIdLst>
    <p:sldLayoutId id="2147483673" r:id="rId1"/>
    <p:sldLayoutId id="2147483723" r:id="rId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417884620"/>
      </p:ext>
    </p:extLst>
  </p:cSld>
  <p:clrMap bg1="lt1" tx1="dk1" bg2="lt2" tx2="dk2" accent1="accent1" accent2="accent2" accent3="accent3" accent4="accent4" accent5="accent5" accent6="accent6" hlink="hlink" folHlink="folHlink"/>
  <p:sldLayoutIdLst>
    <p:sldLayoutId id="2147483731" r:id="rId1"/>
    <p:sldLayoutId id="2147483761" r:id="rId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10.xml"/><Relationship Id="rId16" Type="http://schemas.openxmlformats.org/officeDocument/2006/relationships/image" Target="../media/image80.png"/><Relationship Id="rId1" Type="http://schemas.openxmlformats.org/officeDocument/2006/relationships/slideLayout" Target="../slideLayouts/slideLayout11.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jpe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dual-screen/" TargetMode="External"/><Relationship Id="rId2" Type="http://schemas.openxmlformats.org/officeDocument/2006/relationships/hyperlink" Target="https://docs.microsoft.com/xamarin/" TargetMode="External"/><Relationship Id="rId1" Type="http://schemas.openxmlformats.org/officeDocument/2006/relationships/slideLayout" Target="../slideLayouts/slideLayout13.xml"/><Relationship Id="rId6" Type="http://schemas.openxmlformats.org/officeDocument/2006/relationships/hyperlink" Target="https://github.com/xamarin/app-xamarintv" TargetMode="External"/><Relationship Id="rId5" Type="http://schemas.openxmlformats.org/officeDocument/2006/relationships/hyperlink" Target="https://github.com/microsoft/surface-duo-sdk-xamarin-samples" TargetMode="External"/><Relationship Id="rId4" Type="http://schemas.openxmlformats.org/officeDocument/2006/relationships/hyperlink" Target="https://github.com/maddyleger1/MonkeysRefresh"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30.png"/><Relationship Id="rId39" Type="http://schemas.openxmlformats.org/officeDocument/2006/relationships/image" Target="../media/image43.png"/><Relationship Id="rId3" Type="http://schemas.openxmlformats.org/officeDocument/2006/relationships/image" Target="../media/image7.tiff"/><Relationship Id="rId21" Type="http://schemas.openxmlformats.org/officeDocument/2006/relationships/image" Target="../media/image25.png"/><Relationship Id="rId34" Type="http://schemas.openxmlformats.org/officeDocument/2006/relationships/image" Target="../media/image38.jpeg"/><Relationship Id="rId7" Type="http://schemas.openxmlformats.org/officeDocument/2006/relationships/image" Target="../media/image11.tiff"/><Relationship Id="rId12" Type="http://schemas.openxmlformats.org/officeDocument/2006/relationships/image" Target="../media/image16.png"/><Relationship Id="rId17" Type="http://schemas.openxmlformats.org/officeDocument/2006/relationships/image" Target="../media/image21.png"/><Relationship Id="rId25" Type="http://schemas.openxmlformats.org/officeDocument/2006/relationships/image" Target="../media/image29.png"/><Relationship Id="rId33" Type="http://schemas.openxmlformats.org/officeDocument/2006/relationships/image" Target="../media/image37.jpeg"/><Relationship Id="rId38" Type="http://schemas.openxmlformats.org/officeDocument/2006/relationships/image" Target="../media/image42.jpeg"/><Relationship Id="rId2" Type="http://schemas.openxmlformats.org/officeDocument/2006/relationships/notesSlide" Target="../notesSlides/notesSlide2.xml"/><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10.tiff"/><Relationship Id="rId11" Type="http://schemas.openxmlformats.org/officeDocument/2006/relationships/image" Target="../media/image15.tiff"/><Relationship Id="rId24" Type="http://schemas.openxmlformats.org/officeDocument/2006/relationships/image" Target="../media/image28.png"/><Relationship Id="rId32" Type="http://schemas.openxmlformats.org/officeDocument/2006/relationships/image" Target="../media/image36.jpeg"/><Relationship Id="rId37" Type="http://schemas.openxmlformats.org/officeDocument/2006/relationships/image" Target="../media/image41.jpeg"/><Relationship Id="rId5" Type="http://schemas.openxmlformats.org/officeDocument/2006/relationships/image" Target="../media/image9.png"/><Relationship Id="rId15" Type="http://schemas.openxmlformats.org/officeDocument/2006/relationships/image" Target="../media/image19.tiff"/><Relationship Id="rId23" Type="http://schemas.openxmlformats.org/officeDocument/2006/relationships/image" Target="../media/image27.emf"/><Relationship Id="rId28" Type="http://schemas.openxmlformats.org/officeDocument/2006/relationships/image" Target="../media/image32.tiff"/><Relationship Id="rId36" Type="http://schemas.openxmlformats.org/officeDocument/2006/relationships/image" Target="../media/image40.png"/><Relationship Id="rId10" Type="http://schemas.openxmlformats.org/officeDocument/2006/relationships/image" Target="../media/image14.png"/><Relationship Id="rId19" Type="http://schemas.openxmlformats.org/officeDocument/2006/relationships/image" Target="../media/image23.png"/><Relationship Id="rId31" Type="http://schemas.openxmlformats.org/officeDocument/2006/relationships/image" Target="../media/image35.jpe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emf"/><Relationship Id="rId22" Type="http://schemas.openxmlformats.org/officeDocument/2006/relationships/image" Target="../media/image26.png"/><Relationship Id="rId27" Type="http://schemas.openxmlformats.org/officeDocument/2006/relationships/image" Target="../media/image31.png"/><Relationship Id="rId30" Type="http://schemas.openxmlformats.org/officeDocument/2006/relationships/image" Target="../media/image34.png"/><Relationship Id="rId35" Type="http://schemas.openxmlformats.org/officeDocument/2006/relationships/image" Target="../media/image39.jpeg"/></Relationships>
</file>

<file path=ppt/slides/_rels/slide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tiff"/><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25DF8-8A50-D74B-B0B8-CD319AD3D817}"/>
              </a:ext>
            </a:extLst>
          </p:cNvPr>
          <p:cNvPicPr>
            <a:picLocks noChangeAspect="1"/>
          </p:cNvPicPr>
          <p:nvPr/>
        </p:nvPicPr>
        <p:blipFill>
          <a:blip r:embed="rId2"/>
          <a:stretch>
            <a:fillRect/>
          </a:stretch>
        </p:blipFill>
        <p:spPr>
          <a:xfrm>
            <a:off x="8788006" y="222422"/>
            <a:ext cx="4896809" cy="6858000"/>
          </a:xfrm>
          <a:prstGeom prst="rect">
            <a:avLst/>
          </a:prstGeom>
        </p:spPr>
      </p:pic>
      <p:sp>
        <p:nvSpPr>
          <p:cNvPr id="5" name="Title 4">
            <a:extLst>
              <a:ext uri="{FF2B5EF4-FFF2-40B4-BE49-F238E27FC236}">
                <a16:creationId xmlns:a16="http://schemas.microsoft.com/office/drawing/2014/main" id="{396F7523-2522-6F4F-A4D7-0DD4A0A8EB19}"/>
              </a:ext>
            </a:extLst>
          </p:cNvPr>
          <p:cNvSpPr>
            <a:spLocks noGrp="1"/>
          </p:cNvSpPr>
          <p:nvPr>
            <p:ph type="ctrTitle"/>
          </p:nvPr>
        </p:nvSpPr>
        <p:spPr/>
        <p:txBody>
          <a:bodyPr>
            <a:normAutofit/>
          </a:bodyPr>
          <a:lstStyle/>
          <a:p>
            <a:pPr algn="l"/>
            <a:r>
              <a:rPr lang="en-US" sz="3200" b="1">
                <a:latin typeface="Segoe UI Semibold" panose="020B0502040204020203" pitchFamily="34" charset="0"/>
                <a:cs typeface="Segoe UI Semibold" panose="020B0502040204020203" pitchFamily="34" charset="0"/>
              </a:rPr>
              <a:t>Building Mobile Apps with .NET and Xamarin</a:t>
            </a:r>
          </a:p>
        </p:txBody>
      </p:sp>
      <p:sp>
        <p:nvSpPr>
          <p:cNvPr id="6" name="Subtitle 5">
            <a:extLst>
              <a:ext uri="{FF2B5EF4-FFF2-40B4-BE49-F238E27FC236}">
                <a16:creationId xmlns:a16="http://schemas.microsoft.com/office/drawing/2014/main" id="{F9B881D6-5F82-DF4E-BAA5-AE4C9A803C74}"/>
              </a:ext>
            </a:extLst>
          </p:cNvPr>
          <p:cNvSpPr>
            <a:spLocks noGrp="1"/>
          </p:cNvSpPr>
          <p:nvPr>
            <p:ph type="subTitle" idx="1"/>
          </p:nvPr>
        </p:nvSpPr>
        <p:spPr>
          <a:xfrm>
            <a:off x="1524000" y="3602037"/>
            <a:ext cx="4381948" cy="2133599"/>
          </a:xfrm>
        </p:spPr>
        <p:txBody>
          <a:bodyPr>
            <a:normAutofit/>
          </a:bodyPr>
          <a:lstStyle/>
          <a:p>
            <a:pPr algn="l"/>
            <a:r>
              <a:rPr lang="en-US" dirty="0">
                <a:latin typeface="Segoe UI" panose="020B0502040204020203" pitchFamily="34" charset="0"/>
                <a:cs typeface="Segoe UI" panose="020B0502040204020203" pitchFamily="34" charset="0"/>
              </a:rPr>
              <a:t>James </a:t>
            </a:r>
            <a:r>
              <a:rPr lang="en-US" dirty="0" err="1">
                <a:latin typeface="Segoe UI" panose="020B0502040204020203" pitchFamily="34" charset="0"/>
                <a:cs typeface="Segoe UI" panose="020B0502040204020203" pitchFamily="34" charset="0"/>
              </a:rPr>
              <a:t>Montemagno</a:t>
            </a:r>
            <a:endParaRPr lang="en-US" dirty="0">
              <a:latin typeface="Segoe UI" panose="020B0502040204020203" pitchFamily="34" charset="0"/>
              <a:cs typeface="Segoe UI" panose="020B0502040204020203" pitchFamily="34" charset="0"/>
            </a:endParaRPr>
          </a:p>
          <a:p>
            <a:pPr algn="l"/>
            <a:r>
              <a:rPr lang="en-US" sz="2000" dirty="0">
                <a:latin typeface="Segoe UI" panose="020B0502040204020203" pitchFamily="34" charset="0"/>
                <a:cs typeface="Segoe UI" panose="020B0502040204020203" pitchFamily="34" charset="0"/>
              </a:rPr>
              <a:t>@</a:t>
            </a:r>
            <a:r>
              <a:rPr lang="en-US" sz="2000" dirty="0" err="1">
                <a:latin typeface="Segoe UI" panose="020B0502040204020203" pitchFamily="34" charset="0"/>
                <a:cs typeface="Segoe UI" panose="020B0502040204020203" pitchFamily="34" charset="0"/>
              </a:rPr>
              <a:t>jamesmontemagno</a:t>
            </a:r>
            <a:endParaRPr lang="en-US" sz="2000" dirty="0">
              <a:latin typeface="Segoe UI" panose="020B0502040204020203" pitchFamily="34" charset="0"/>
              <a:cs typeface="Segoe UI" panose="020B0502040204020203" pitchFamily="34" charset="0"/>
            </a:endParaRPr>
          </a:p>
        </p:txBody>
      </p:sp>
      <p:sp>
        <p:nvSpPr>
          <p:cNvPr id="7" name="Subtitle 5">
            <a:extLst>
              <a:ext uri="{FF2B5EF4-FFF2-40B4-BE49-F238E27FC236}">
                <a16:creationId xmlns:a16="http://schemas.microsoft.com/office/drawing/2014/main" id="{BC5C7055-75CE-4340-9F38-3CDF328710E2}"/>
              </a:ext>
            </a:extLst>
          </p:cNvPr>
          <p:cNvSpPr txBox="1">
            <a:spLocks/>
          </p:cNvSpPr>
          <p:nvPr/>
        </p:nvSpPr>
        <p:spPr>
          <a:xfrm>
            <a:off x="5335793" y="3602036"/>
            <a:ext cx="4896809" cy="213359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latin typeface="Segoe UI" panose="020B0502040204020203" pitchFamily="34" charset="0"/>
                <a:cs typeface="Segoe UI" panose="020B0502040204020203" pitchFamily="34" charset="0"/>
              </a:rPr>
              <a:t>Maddy Leger</a:t>
            </a:r>
          </a:p>
          <a:p>
            <a:pPr algn="l"/>
            <a:r>
              <a:rPr lang="en-US" sz="2000" dirty="0">
                <a:latin typeface="Segoe UI" panose="020B0502040204020203" pitchFamily="34" charset="0"/>
                <a:cs typeface="Segoe UI" panose="020B0502040204020203" pitchFamily="34" charset="0"/>
              </a:rPr>
              <a:t>@maddyleger1</a:t>
            </a:r>
          </a:p>
        </p:txBody>
      </p:sp>
      <p:sp>
        <p:nvSpPr>
          <p:cNvPr id="8" name="Subtitle 5">
            <a:extLst>
              <a:ext uri="{FF2B5EF4-FFF2-40B4-BE49-F238E27FC236}">
                <a16:creationId xmlns:a16="http://schemas.microsoft.com/office/drawing/2014/main" id="{96CB3A63-8845-DD44-B552-DEAF2E3DD65E}"/>
              </a:ext>
            </a:extLst>
          </p:cNvPr>
          <p:cNvSpPr txBox="1">
            <a:spLocks/>
          </p:cNvSpPr>
          <p:nvPr/>
        </p:nvSpPr>
        <p:spPr>
          <a:xfrm>
            <a:off x="1524000" y="4693488"/>
            <a:ext cx="4896809" cy="69476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latin typeface="Segoe UI" panose="020B0502040204020203" pitchFamily="34" charset="0"/>
                <a:cs typeface="Segoe UI" panose="020B0502040204020203" pitchFamily="34" charset="0"/>
              </a:rPr>
              <a:t>Xamarin Program Managers</a:t>
            </a:r>
            <a:endParaRPr lang="en-US" sz="1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70576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F97D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3646" y="713906"/>
            <a:ext cx="8064707" cy="1090504"/>
          </a:xfrm>
        </p:spPr>
        <p:txBody>
          <a:bodyPr/>
          <a:lstStyle/>
          <a:p>
            <a:pPr algn="ctr"/>
            <a:r>
              <a:rPr lang="en-US" sz="4400" b="1" err="1">
                <a:solidFill>
                  <a:schemeClr val="bg1"/>
                </a:solidFill>
                <a:latin typeface="Segoe UI Semibold" panose="020B0502040204020203" pitchFamily="34" charset="0"/>
                <a:cs typeface="Segoe UI Semibold" panose="020B0502040204020203" pitchFamily="34" charset="0"/>
              </a:rPr>
              <a:t>Xamarin.Essentials</a:t>
            </a:r>
            <a:endParaRPr lang="en-US" sz="4400" b="1">
              <a:solidFill>
                <a:schemeClr val="bg1"/>
              </a:solidFill>
              <a:latin typeface="Segoe UI Semibold" panose="020B0502040204020203" pitchFamily="34" charset="0"/>
              <a:cs typeface="Segoe UI Semibold" panose="020B0502040204020203" pitchFamily="34" charset="0"/>
            </a:endParaRPr>
          </a:p>
        </p:txBody>
      </p:sp>
      <p:sp>
        <p:nvSpPr>
          <p:cNvPr id="81" name="Title 1"/>
          <p:cNvSpPr txBox="1">
            <a:spLocks/>
          </p:cNvSpPr>
          <p:nvPr/>
        </p:nvSpPr>
        <p:spPr>
          <a:xfrm>
            <a:off x="6483435" y="6372360"/>
            <a:ext cx="5707701" cy="514751"/>
          </a:xfrm>
          <a:prstGeom prst="rect">
            <a:avLst/>
          </a:prstGeom>
        </p:spPr>
        <p:txBody>
          <a:bodyPr vert="horz" wrap="square" lIns="146243" tIns="91401" rIns="146243" bIns="91401"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14113" rtl="0" eaLnBrk="1" fontAlgn="auto" latinLnBrk="0" hangingPunct="1">
              <a:lnSpc>
                <a:spcPct val="90000"/>
              </a:lnSpc>
              <a:spcBef>
                <a:spcPct val="0"/>
              </a:spcBef>
              <a:spcAft>
                <a:spcPts val="0"/>
              </a:spcAft>
              <a:buClrTx/>
              <a:buSzTx/>
              <a:buFontTx/>
              <a:buNone/>
              <a:tabLst/>
              <a:defRPr/>
            </a:pPr>
            <a:r>
              <a:rPr kumimoji="0" lang="en-US" sz="1765" b="0" i="0" u="none" strike="noStrike" kern="1200" cap="none" spc="-98" normalizeH="0" baseline="0" noProof="0">
                <a:ln w="3175">
                  <a:noFill/>
                </a:ln>
                <a:solidFill>
                  <a:srgbClr val="FFFFFF"/>
                </a:solidFill>
                <a:effectLst/>
                <a:uLnTx/>
                <a:uFillTx/>
                <a:latin typeface="Segoe UI Light"/>
                <a:ea typeface="+mn-ea"/>
                <a:cs typeface="Segoe UI" pitchFamily="34" charset="0"/>
                <a:sym typeface="Segoe UI"/>
              </a:rPr>
              <a:t>aka.ms/</a:t>
            </a:r>
            <a:r>
              <a:rPr kumimoji="0" lang="en-US" sz="1765" b="0" i="0" u="none" strike="noStrike" kern="1200" cap="none" spc="-98" normalizeH="0" baseline="0" noProof="0" err="1">
                <a:ln w="3175">
                  <a:noFill/>
                </a:ln>
                <a:solidFill>
                  <a:srgbClr val="FFFFFF"/>
                </a:solidFill>
                <a:effectLst/>
                <a:uLnTx/>
                <a:uFillTx/>
                <a:latin typeface="Segoe UI Light"/>
                <a:ea typeface="+mn-ea"/>
                <a:cs typeface="Segoe UI" pitchFamily="34" charset="0"/>
                <a:sym typeface="Segoe UI"/>
              </a:rPr>
              <a:t>xamarinessentials</a:t>
            </a:r>
            <a:endParaRPr kumimoji="0" lang="en-US" sz="1765" b="0" i="0" u="none" strike="noStrike" kern="1200" cap="none" spc="-98" normalizeH="0" baseline="0" noProof="0">
              <a:ln w="3175">
                <a:noFill/>
              </a:ln>
              <a:solidFill>
                <a:srgbClr val="FFFFFF"/>
              </a:solidFill>
              <a:effectLst/>
              <a:uLnTx/>
              <a:uFillTx/>
              <a:latin typeface="Segoe UI Light"/>
              <a:ea typeface="+mn-ea"/>
              <a:cs typeface="Segoe UI" pitchFamily="34" charset="0"/>
              <a:sym typeface="Segoe UI"/>
            </a:endParaRPr>
          </a:p>
        </p:txBody>
      </p:sp>
      <p:pic>
        <p:nvPicPr>
          <p:cNvPr id="8" name="Picture 7">
            <a:extLst>
              <a:ext uri="{FF2B5EF4-FFF2-40B4-BE49-F238E27FC236}">
                <a16:creationId xmlns:a16="http://schemas.microsoft.com/office/drawing/2014/main" id="{AA8E0E5C-E4DA-4B91-B54C-7E83BC2536A3}"/>
              </a:ext>
            </a:extLst>
          </p:cNvPr>
          <p:cNvPicPr>
            <a:picLocks noChangeAspect="1"/>
          </p:cNvPicPr>
          <p:nvPr/>
        </p:nvPicPr>
        <p:blipFill>
          <a:blip r:embed="rId3"/>
          <a:stretch>
            <a:fillRect/>
          </a:stretch>
        </p:blipFill>
        <p:spPr>
          <a:xfrm>
            <a:off x="3882074" y="1833334"/>
            <a:ext cx="4427852" cy="4427852"/>
          </a:xfrm>
          <a:prstGeom prst="rect">
            <a:avLst/>
          </a:prstGeom>
        </p:spPr>
      </p:pic>
      <p:sp>
        <p:nvSpPr>
          <p:cNvPr id="11" name="TextBox 10">
            <a:extLst>
              <a:ext uri="{FF2B5EF4-FFF2-40B4-BE49-F238E27FC236}">
                <a16:creationId xmlns:a16="http://schemas.microsoft.com/office/drawing/2014/main" id="{619AEEEB-2A17-4D7A-B72F-276AF61A342C}"/>
              </a:ext>
            </a:extLst>
          </p:cNvPr>
          <p:cNvSpPr txBox="1"/>
          <p:nvPr/>
        </p:nvSpPr>
        <p:spPr>
          <a:xfrm>
            <a:off x="387556" y="2270192"/>
            <a:ext cx="158464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Flashlight</a:t>
            </a:r>
          </a:p>
        </p:txBody>
      </p:sp>
      <p:sp>
        <p:nvSpPr>
          <p:cNvPr id="25" name="TextBox 24">
            <a:extLst>
              <a:ext uri="{FF2B5EF4-FFF2-40B4-BE49-F238E27FC236}">
                <a16:creationId xmlns:a16="http://schemas.microsoft.com/office/drawing/2014/main" id="{8ABCA5A8-B20D-491F-85BA-B12C6FD226C5}"/>
              </a:ext>
            </a:extLst>
          </p:cNvPr>
          <p:cNvSpPr txBox="1"/>
          <p:nvPr/>
        </p:nvSpPr>
        <p:spPr>
          <a:xfrm>
            <a:off x="902781" y="3223615"/>
            <a:ext cx="1925655"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Geolocation</a:t>
            </a:r>
          </a:p>
        </p:txBody>
      </p:sp>
      <p:sp>
        <p:nvSpPr>
          <p:cNvPr id="26" name="TextBox 25">
            <a:extLst>
              <a:ext uri="{FF2B5EF4-FFF2-40B4-BE49-F238E27FC236}">
                <a16:creationId xmlns:a16="http://schemas.microsoft.com/office/drawing/2014/main" id="{F4F1EB63-7BCB-41B8-A358-BDDA4893CE4A}"/>
              </a:ext>
            </a:extLst>
          </p:cNvPr>
          <p:cNvSpPr txBox="1"/>
          <p:nvPr/>
        </p:nvSpPr>
        <p:spPr>
          <a:xfrm>
            <a:off x="8152401" y="2104920"/>
            <a:ext cx="186273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Preferences</a:t>
            </a:r>
          </a:p>
        </p:txBody>
      </p:sp>
      <p:sp>
        <p:nvSpPr>
          <p:cNvPr id="27" name="TextBox 26">
            <a:extLst>
              <a:ext uri="{FF2B5EF4-FFF2-40B4-BE49-F238E27FC236}">
                <a16:creationId xmlns:a16="http://schemas.microsoft.com/office/drawing/2014/main" id="{C176E1D2-6585-4E09-848D-450D3A4D6060}"/>
              </a:ext>
            </a:extLst>
          </p:cNvPr>
          <p:cNvSpPr txBox="1"/>
          <p:nvPr/>
        </p:nvSpPr>
        <p:spPr>
          <a:xfrm>
            <a:off x="2192917" y="4280094"/>
            <a:ext cx="1810935"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Device Info</a:t>
            </a:r>
          </a:p>
        </p:txBody>
      </p:sp>
      <p:sp>
        <p:nvSpPr>
          <p:cNvPr id="28" name="TextBox 27">
            <a:extLst>
              <a:ext uri="{FF2B5EF4-FFF2-40B4-BE49-F238E27FC236}">
                <a16:creationId xmlns:a16="http://schemas.microsoft.com/office/drawing/2014/main" id="{E4E06419-3752-413F-9E7A-DFFA839031B5}"/>
              </a:ext>
            </a:extLst>
          </p:cNvPr>
          <p:cNvSpPr txBox="1"/>
          <p:nvPr/>
        </p:nvSpPr>
        <p:spPr>
          <a:xfrm>
            <a:off x="9083660" y="3736719"/>
            <a:ext cx="282454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Device Display Info</a:t>
            </a:r>
          </a:p>
        </p:txBody>
      </p:sp>
      <p:sp>
        <p:nvSpPr>
          <p:cNvPr id="29" name="TextBox 28">
            <a:extLst>
              <a:ext uri="{FF2B5EF4-FFF2-40B4-BE49-F238E27FC236}">
                <a16:creationId xmlns:a16="http://schemas.microsoft.com/office/drawing/2014/main" id="{B7CC4E26-088D-43C4-802D-FF5B3F4C807F}"/>
              </a:ext>
            </a:extLst>
          </p:cNvPr>
          <p:cNvSpPr txBox="1"/>
          <p:nvPr/>
        </p:nvSpPr>
        <p:spPr>
          <a:xfrm>
            <a:off x="1925423" y="1900929"/>
            <a:ext cx="234599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Secure Settings</a:t>
            </a:r>
          </a:p>
        </p:txBody>
      </p:sp>
      <p:sp>
        <p:nvSpPr>
          <p:cNvPr id="30" name="TextBox 29">
            <a:extLst>
              <a:ext uri="{FF2B5EF4-FFF2-40B4-BE49-F238E27FC236}">
                <a16:creationId xmlns:a16="http://schemas.microsoft.com/office/drawing/2014/main" id="{640E2C78-7FF5-47AC-83E9-04A44D317902}"/>
              </a:ext>
            </a:extLst>
          </p:cNvPr>
          <p:cNvSpPr txBox="1"/>
          <p:nvPr/>
        </p:nvSpPr>
        <p:spPr>
          <a:xfrm>
            <a:off x="398618" y="5122370"/>
            <a:ext cx="223831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Accelerometer</a:t>
            </a:r>
          </a:p>
        </p:txBody>
      </p:sp>
      <p:sp>
        <p:nvSpPr>
          <p:cNvPr id="31" name="TextBox 30">
            <a:extLst>
              <a:ext uri="{FF2B5EF4-FFF2-40B4-BE49-F238E27FC236}">
                <a16:creationId xmlns:a16="http://schemas.microsoft.com/office/drawing/2014/main" id="{54025A12-095E-4400-9BC8-CE80E5172383}"/>
              </a:ext>
            </a:extLst>
          </p:cNvPr>
          <p:cNvSpPr txBox="1"/>
          <p:nvPr/>
        </p:nvSpPr>
        <p:spPr>
          <a:xfrm>
            <a:off x="8273867" y="4381123"/>
            <a:ext cx="1281594"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Battery</a:t>
            </a:r>
          </a:p>
        </p:txBody>
      </p:sp>
      <p:sp>
        <p:nvSpPr>
          <p:cNvPr id="32" name="TextBox 31">
            <a:extLst>
              <a:ext uri="{FF2B5EF4-FFF2-40B4-BE49-F238E27FC236}">
                <a16:creationId xmlns:a16="http://schemas.microsoft.com/office/drawing/2014/main" id="{190EB697-E641-4AE1-8C70-C9232B5EED5F}"/>
              </a:ext>
            </a:extLst>
          </p:cNvPr>
          <p:cNvSpPr txBox="1"/>
          <p:nvPr/>
        </p:nvSpPr>
        <p:spPr>
          <a:xfrm>
            <a:off x="2489750" y="2664117"/>
            <a:ext cx="162072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Clipboard</a:t>
            </a:r>
          </a:p>
        </p:txBody>
      </p:sp>
      <p:sp>
        <p:nvSpPr>
          <p:cNvPr id="33" name="TextBox 32">
            <a:extLst>
              <a:ext uri="{FF2B5EF4-FFF2-40B4-BE49-F238E27FC236}">
                <a16:creationId xmlns:a16="http://schemas.microsoft.com/office/drawing/2014/main" id="{0C9F600F-A94C-4D90-9CB3-1CC0BB4AB759}"/>
              </a:ext>
            </a:extLst>
          </p:cNvPr>
          <p:cNvSpPr txBox="1"/>
          <p:nvPr/>
        </p:nvSpPr>
        <p:spPr>
          <a:xfrm>
            <a:off x="10095822" y="4779022"/>
            <a:ext cx="154139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Compass</a:t>
            </a:r>
          </a:p>
        </p:txBody>
      </p:sp>
      <p:sp>
        <p:nvSpPr>
          <p:cNvPr id="34" name="TextBox 33">
            <a:extLst>
              <a:ext uri="{FF2B5EF4-FFF2-40B4-BE49-F238E27FC236}">
                <a16:creationId xmlns:a16="http://schemas.microsoft.com/office/drawing/2014/main" id="{F0E098AB-81EB-4C5F-9C2D-C8B379982409}"/>
              </a:ext>
            </a:extLst>
          </p:cNvPr>
          <p:cNvSpPr txBox="1"/>
          <p:nvPr/>
        </p:nvSpPr>
        <p:spPr>
          <a:xfrm>
            <a:off x="7202545" y="5953469"/>
            <a:ext cx="195551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Connectivity</a:t>
            </a:r>
          </a:p>
        </p:txBody>
      </p:sp>
      <p:sp>
        <p:nvSpPr>
          <p:cNvPr id="35" name="TextBox 34">
            <a:extLst>
              <a:ext uri="{FF2B5EF4-FFF2-40B4-BE49-F238E27FC236}">
                <a16:creationId xmlns:a16="http://schemas.microsoft.com/office/drawing/2014/main" id="{DE58CBF0-2B5C-4780-A91C-579AE8BBC5AE}"/>
              </a:ext>
            </a:extLst>
          </p:cNvPr>
          <p:cNvSpPr txBox="1"/>
          <p:nvPr/>
        </p:nvSpPr>
        <p:spPr>
          <a:xfrm>
            <a:off x="2508517" y="5472912"/>
            <a:ext cx="206916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Data Transfer</a:t>
            </a:r>
          </a:p>
        </p:txBody>
      </p:sp>
      <p:sp>
        <p:nvSpPr>
          <p:cNvPr id="36" name="TextBox 35">
            <a:extLst>
              <a:ext uri="{FF2B5EF4-FFF2-40B4-BE49-F238E27FC236}">
                <a16:creationId xmlns:a16="http://schemas.microsoft.com/office/drawing/2014/main" id="{62332610-40C1-41C4-A7F5-B681F2FB8D6C}"/>
              </a:ext>
            </a:extLst>
          </p:cNvPr>
          <p:cNvSpPr txBox="1"/>
          <p:nvPr/>
        </p:nvSpPr>
        <p:spPr>
          <a:xfrm>
            <a:off x="564196" y="4121827"/>
            <a:ext cx="105504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Email</a:t>
            </a:r>
          </a:p>
        </p:txBody>
      </p:sp>
      <p:sp>
        <p:nvSpPr>
          <p:cNvPr id="37" name="TextBox 36">
            <a:extLst>
              <a:ext uri="{FF2B5EF4-FFF2-40B4-BE49-F238E27FC236}">
                <a16:creationId xmlns:a16="http://schemas.microsoft.com/office/drawing/2014/main" id="{38E679D9-4745-4A7C-BC8C-0726650194FC}"/>
              </a:ext>
            </a:extLst>
          </p:cNvPr>
          <p:cNvSpPr txBox="1"/>
          <p:nvPr/>
        </p:nvSpPr>
        <p:spPr>
          <a:xfrm>
            <a:off x="5052891" y="6070480"/>
            <a:ext cx="179691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File System</a:t>
            </a:r>
          </a:p>
        </p:txBody>
      </p:sp>
      <p:sp>
        <p:nvSpPr>
          <p:cNvPr id="38" name="TextBox 37">
            <a:extLst>
              <a:ext uri="{FF2B5EF4-FFF2-40B4-BE49-F238E27FC236}">
                <a16:creationId xmlns:a16="http://schemas.microsoft.com/office/drawing/2014/main" id="{56C8D054-40C5-4A8F-B0A5-76100ECB7037}"/>
              </a:ext>
            </a:extLst>
          </p:cNvPr>
          <p:cNvSpPr txBox="1"/>
          <p:nvPr/>
        </p:nvSpPr>
        <p:spPr>
          <a:xfrm>
            <a:off x="263512" y="6020582"/>
            <a:ext cx="178422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Geocoding</a:t>
            </a:r>
          </a:p>
        </p:txBody>
      </p:sp>
      <p:sp>
        <p:nvSpPr>
          <p:cNvPr id="39" name="TextBox 38">
            <a:extLst>
              <a:ext uri="{FF2B5EF4-FFF2-40B4-BE49-F238E27FC236}">
                <a16:creationId xmlns:a16="http://schemas.microsoft.com/office/drawing/2014/main" id="{E2FB787B-3DFE-410C-B5A3-430436817873}"/>
              </a:ext>
            </a:extLst>
          </p:cNvPr>
          <p:cNvSpPr txBox="1"/>
          <p:nvPr/>
        </p:nvSpPr>
        <p:spPr>
          <a:xfrm>
            <a:off x="10256585" y="2733291"/>
            <a:ext cx="173544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Gyroscope</a:t>
            </a:r>
          </a:p>
        </p:txBody>
      </p:sp>
      <p:sp>
        <p:nvSpPr>
          <p:cNvPr id="40" name="TextBox 39">
            <a:extLst>
              <a:ext uri="{FF2B5EF4-FFF2-40B4-BE49-F238E27FC236}">
                <a16:creationId xmlns:a16="http://schemas.microsoft.com/office/drawing/2014/main" id="{47D2FE98-37D4-4912-BA58-234F6491FCDF}"/>
              </a:ext>
            </a:extLst>
          </p:cNvPr>
          <p:cNvSpPr txBox="1"/>
          <p:nvPr/>
        </p:nvSpPr>
        <p:spPr>
          <a:xfrm>
            <a:off x="8122428" y="3073266"/>
            <a:ext cx="229646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Magnetometer</a:t>
            </a:r>
          </a:p>
        </p:txBody>
      </p:sp>
      <p:sp>
        <p:nvSpPr>
          <p:cNvPr id="41" name="TextBox 40">
            <a:extLst>
              <a:ext uri="{FF2B5EF4-FFF2-40B4-BE49-F238E27FC236}">
                <a16:creationId xmlns:a16="http://schemas.microsoft.com/office/drawing/2014/main" id="{E1DC5E39-6D9C-4724-B504-ADC2A95106BE}"/>
              </a:ext>
            </a:extLst>
          </p:cNvPr>
          <p:cNvSpPr txBox="1"/>
          <p:nvPr/>
        </p:nvSpPr>
        <p:spPr>
          <a:xfrm>
            <a:off x="3011472" y="3533063"/>
            <a:ext cx="202465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Phone Dialer</a:t>
            </a:r>
          </a:p>
        </p:txBody>
      </p:sp>
      <p:sp>
        <p:nvSpPr>
          <p:cNvPr id="42" name="TextBox 41">
            <a:extLst>
              <a:ext uri="{FF2B5EF4-FFF2-40B4-BE49-F238E27FC236}">
                <a16:creationId xmlns:a16="http://schemas.microsoft.com/office/drawing/2014/main" id="{C167C2C6-E79C-49B9-81C5-4691535A60AE}"/>
              </a:ext>
            </a:extLst>
          </p:cNvPr>
          <p:cNvSpPr txBox="1"/>
          <p:nvPr/>
        </p:nvSpPr>
        <p:spPr>
          <a:xfrm>
            <a:off x="7904560" y="5206003"/>
            <a:ext cx="190440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Screen Lock</a:t>
            </a:r>
          </a:p>
        </p:txBody>
      </p:sp>
      <p:sp>
        <p:nvSpPr>
          <p:cNvPr id="43" name="TextBox 42">
            <a:extLst>
              <a:ext uri="{FF2B5EF4-FFF2-40B4-BE49-F238E27FC236}">
                <a16:creationId xmlns:a16="http://schemas.microsoft.com/office/drawing/2014/main" id="{E860AADB-C6C2-4814-B0BB-DBA6171745BC}"/>
              </a:ext>
            </a:extLst>
          </p:cNvPr>
          <p:cNvSpPr txBox="1"/>
          <p:nvPr/>
        </p:nvSpPr>
        <p:spPr>
          <a:xfrm>
            <a:off x="10578144" y="1833335"/>
            <a:ext cx="894756"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err="1">
                <a:ln>
                  <a:noFill/>
                </a:ln>
                <a:solidFill>
                  <a:srgbClr val="FFFFFF"/>
                </a:solidFill>
                <a:effectLst/>
                <a:uLnTx/>
                <a:uFillTx/>
                <a:latin typeface="Segoe UI Semilight"/>
                <a:ea typeface="+mn-ea"/>
                <a:cs typeface="+mn-cs"/>
                <a:sym typeface="Segoe UI"/>
              </a:rPr>
              <a:t>Sms</a:t>
            </a:r>
            <a:endPar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endParaRPr>
          </a:p>
        </p:txBody>
      </p:sp>
      <p:sp>
        <p:nvSpPr>
          <p:cNvPr id="46" name="TextBox 45">
            <a:extLst>
              <a:ext uri="{FF2B5EF4-FFF2-40B4-BE49-F238E27FC236}">
                <a16:creationId xmlns:a16="http://schemas.microsoft.com/office/drawing/2014/main" id="{30294D81-283B-4792-8AA2-3F9EE860B3F9}"/>
              </a:ext>
            </a:extLst>
          </p:cNvPr>
          <p:cNvSpPr txBox="1"/>
          <p:nvPr/>
        </p:nvSpPr>
        <p:spPr>
          <a:xfrm>
            <a:off x="9857172" y="5513719"/>
            <a:ext cx="224730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Text to Speech</a:t>
            </a:r>
          </a:p>
        </p:txBody>
      </p:sp>
      <p:sp>
        <p:nvSpPr>
          <p:cNvPr id="47" name="TextBox 46">
            <a:extLst>
              <a:ext uri="{FF2B5EF4-FFF2-40B4-BE49-F238E27FC236}">
                <a16:creationId xmlns:a16="http://schemas.microsoft.com/office/drawing/2014/main" id="{B9D44A25-2528-4F94-8892-ACCF164AFBBC}"/>
              </a:ext>
            </a:extLst>
          </p:cNvPr>
          <p:cNvSpPr txBox="1"/>
          <p:nvPr/>
        </p:nvSpPr>
        <p:spPr>
          <a:xfrm>
            <a:off x="3185774" y="6147519"/>
            <a:ext cx="154378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Vibration</a:t>
            </a:r>
          </a:p>
        </p:txBody>
      </p:sp>
    </p:spTree>
    <p:extLst>
      <p:ext uri="{BB962C8B-B14F-4D97-AF65-F5344CB8AC3E}">
        <p14:creationId xmlns:p14="http://schemas.microsoft.com/office/powerpoint/2010/main" val="294886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6" grpId="0"/>
      <p:bldP spid="4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2C2B2-F29E-41AC-93A7-4193660FAB96}"/>
              </a:ext>
            </a:extLst>
          </p:cNvPr>
          <p:cNvSpPr>
            <a:spLocks noGrp="1"/>
          </p:cNvSpPr>
          <p:nvPr>
            <p:ph type="title"/>
          </p:nvPr>
        </p:nvSpPr>
        <p:spPr>
          <a:xfrm>
            <a:off x="507694" y="0"/>
            <a:ext cx="10515600" cy="1325563"/>
          </a:xfrm>
        </p:spPr>
        <p:txBody>
          <a:bodyPr>
            <a:normAutofit/>
          </a:bodyPr>
          <a:lstStyle/>
          <a:p>
            <a:r>
              <a:rPr lang="en-US" sz="3200" b="1">
                <a:latin typeface="Segoe UI Semibold" panose="020B0502040204020203" pitchFamily="34" charset="0"/>
                <a:cs typeface="Segoe UI Semibold" panose="020B0502040204020203" pitchFamily="34" charset="0"/>
              </a:rPr>
              <a:t>Beautiful cross-platform UI with </a:t>
            </a:r>
            <a:r>
              <a:rPr lang="en-US" sz="3200" b="1" err="1">
                <a:latin typeface="Segoe UI Semibold" panose="020B0502040204020203" pitchFamily="34" charset="0"/>
                <a:cs typeface="Segoe UI Semibold" panose="020B0502040204020203" pitchFamily="34" charset="0"/>
              </a:rPr>
              <a:t>Xamarin.Forms</a:t>
            </a:r>
            <a:endParaRPr lang="en-US" sz="3200" b="1">
              <a:latin typeface="Segoe UI Semibold" panose="020B0502040204020203" pitchFamily="34" charset="0"/>
              <a:cs typeface="Segoe UI Semibold" panose="020B0502040204020203" pitchFamily="34" charset="0"/>
            </a:endParaRPr>
          </a:p>
        </p:txBody>
      </p:sp>
      <p:pic>
        <p:nvPicPr>
          <p:cNvPr id="1028" name="Picture 4" descr="https://blog.xamarin.com/wp-content/uploads/2018/11/collage.jpg">
            <a:extLst>
              <a:ext uri="{FF2B5EF4-FFF2-40B4-BE49-F238E27FC236}">
                <a16:creationId xmlns:a16="http://schemas.microsoft.com/office/drawing/2014/main" id="{C65397D8-EA7C-49AC-A571-9E64D38EB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282" y="1196432"/>
            <a:ext cx="105140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0866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sz="3200" b="1" err="1">
                <a:solidFill>
                  <a:schemeClr val="tx1"/>
                </a:solidFill>
                <a:latin typeface="Segoe UI Semibold" panose="020B0502040204020203" pitchFamily="34" charset="0"/>
                <a:cs typeface="Segoe UI Semibold" panose="020B0502040204020203" pitchFamily="34" charset="0"/>
              </a:rPr>
              <a:t>Xamarin.Forms</a:t>
            </a:r>
            <a:r>
              <a:rPr lang="en-US" sz="3200" b="1">
                <a:solidFill>
                  <a:schemeClr val="tx1"/>
                </a:solidFill>
                <a:latin typeface="Segoe UI Semibold" panose="020B0502040204020203" pitchFamily="34" charset="0"/>
                <a:cs typeface="Segoe UI Semibold" panose="020B0502040204020203" pitchFamily="34" charset="0"/>
              </a:rPr>
              <a:t>: Cross-Platform Native UI</a:t>
            </a:r>
          </a:p>
        </p:txBody>
      </p:sp>
      <p:sp>
        <p:nvSpPr>
          <p:cNvPr id="21" name="Rectangle 20">
            <a:extLst>
              <a:ext uri="{FF2B5EF4-FFF2-40B4-BE49-F238E27FC236}">
                <a16:creationId xmlns:a16="http://schemas.microsoft.com/office/drawing/2014/main" id="{9BC8B635-FB17-44A6-97FC-FD89E8381341}"/>
              </a:ext>
            </a:extLst>
          </p:cNvPr>
          <p:cNvSpPr/>
          <p:nvPr/>
        </p:nvSpPr>
        <p:spPr bwMode="auto">
          <a:xfrm>
            <a:off x="2876296" y="2837593"/>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7242171" y="2837592"/>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5063746" y="2837593"/>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743328" y="1918259"/>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3534674" y="1906568"/>
            <a:ext cx="787322" cy="787322"/>
            <a:chOff x="3567813" y="1467990"/>
            <a:chExt cx="787322" cy="787322"/>
          </a:xfrm>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5BB468BE-4289-4A82-955D-25E99D23D543}"/>
              </a:ext>
            </a:extLst>
          </p:cNvPr>
          <p:cNvSpPr txBox="1"/>
          <p:nvPr/>
        </p:nvSpPr>
        <p:spPr>
          <a:xfrm>
            <a:off x="7907337" y="1929854"/>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E3B55163-39CF-4A63-9AAA-4FD1F8046E70}"/>
              </a:ext>
            </a:extLst>
          </p:cNvPr>
          <p:cNvSpPr txBox="1"/>
          <p:nvPr/>
        </p:nvSpPr>
        <p:spPr>
          <a:xfrm>
            <a:off x="3580767" y="2841042"/>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789421" y="2841042"/>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grpSp>
        <p:nvGrpSpPr>
          <p:cNvPr id="4" name="Group 3">
            <a:extLst>
              <a:ext uri="{FF2B5EF4-FFF2-40B4-BE49-F238E27FC236}">
                <a16:creationId xmlns:a16="http://schemas.microsoft.com/office/drawing/2014/main" id="{1132423C-5731-4CC2-8176-164660271A1B}"/>
              </a:ext>
            </a:extLst>
          </p:cNvPr>
          <p:cNvGrpSpPr/>
          <p:nvPr/>
        </p:nvGrpSpPr>
        <p:grpSpPr>
          <a:xfrm>
            <a:off x="2876296" y="3480910"/>
            <a:ext cx="6526704" cy="2176307"/>
            <a:chOff x="2876296" y="3480910"/>
            <a:chExt cx="6526704" cy="2176307"/>
          </a:xfrm>
        </p:grpSpPr>
        <p:grpSp>
          <p:nvGrpSpPr>
            <p:cNvPr id="24" name="Group 23">
              <a:extLst>
                <a:ext uri="{FF2B5EF4-FFF2-40B4-BE49-F238E27FC236}">
                  <a16:creationId xmlns:a16="http://schemas.microsoft.com/office/drawing/2014/main" id="{ED48FA2D-BDC6-49D5-A40E-8E1FF03FFC99}"/>
                </a:ext>
              </a:extLst>
            </p:cNvPr>
            <p:cNvGrpSpPr/>
            <p:nvPr/>
          </p:nvGrpSpPr>
          <p:grpSpPr>
            <a:xfrm>
              <a:off x="2881431" y="4239104"/>
              <a:ext cx="6521569" cy="1418113"/>
              <a:chOff x="2892371"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92371" y="3393618"/>
                <a:ext cx="6448375" cy="14583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p>
            </p:txBody>
          </p:sp>
        </p:grpSp>
        <p:sp>
          <p:nvSpPr>
            <p:cNvPr id="2" name="Rectangle 1">
              <a:extLst>
                <a:ext uri="{FF2B5EF4-FFF2-40B4-BE49-F238E27FC236}">
                  <a16:creationId xmlns:a16="http://schemas.microsoft.com/office/drawing/2014/main" id="{9D6B372F-FCA5-4470-9674-CD5DCFF435DF}"/>
                </a:ext>
              </a:extLst>
            </p:cNvPr>
            <p:cNvSpPr/>
            <p:nvPr/>
          </p:nvSpPr>
          <p:spPr bwMode="auto">
            <a:xfrm>
              <a:off x="2876296" y="3480910"/>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A47E029-EF86-43BF-9A6E-9B18A49DC224}"/>
                </a:ext>
              </a:extLst>
            </p:cNvPr>
            <p:cNvSpPr txBox="1"/>
            <p:nvPr/>
          </p:nvSpPr>
          <p:spPr>
            <a:xfrm>
              <a:off x="4924592" y="3518093"/>
              <a:ext cx="2845972"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Xamarin.Essentials</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973056" y="2853046"/>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7" name="Rectangle 36">
            <a:extLst>
              <a:ext uri="{FF2B5EF4-FFF2-40B4-BE49-F238E27FC236}">
                <a16:creationId xmlns:a16="http://schemas.microsoft.com/office/drawing/2014/main" id="{7081E052-09E1-466F-826A-2908871B1700}"/>
              </a:ext>
            </a:extLst>
          </p:cNvPr>
          <p:cNvSpPr/>
          <p:nvPr/>
        </p:nvSpPr>
        <p:spPr bwMode="auto">
          <a:xfrm>
            <a:off x="2876296" y="3468906"/>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C79BB08C-9247-48EA-A179-A91306E7C4C4}"/>
              </a:ext>
            </a:extLst>
          </p:cNvPr>
          <p:cNvSpPr txBox="1"/>
          <p:nvPr/>
        </p:nvSpPr>
        <p:spPr>
          <a:xfrm>
            <a:off x="4818707" y="3506089"/>
            <a:ext cx="2973635"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Xamarin.Forms - UI</a:t>
            </a:r>
          </a:p>
        </p:txBody>
      </p:sp>
    </p:spTree>
    <p:extLst>
      <p:ext uri="{BB962C8B-B14F-4D97-AF65-F5344CB8AC3E}">
        <p14:creationId xmlns:p14="http://schemas.microsoft.com/office/powerpoint/2010/main" val="34594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375E-6 -3.7037E-6 L 0.00039 0.1088 " pathEditMode="relative" rAng="0" ptsTypes="AA">
                                      <p:cBhvr>
                                        <p:cTn id="6" dur="2000" fill="hold"/>
                                        <p:tgtEl>
                                          <p:spTgt spid="4"/>
                                        </p:tgtEl>
                                        <p:attrNameLst>
                                          <p:attrName>ppt_x</p:attrName>
                                          <p:attrName>ppt_y</p:attrName>
                                        </p:attrNameLst>
                                      </p:cBhvr>
                                      <p:rCtr x="13" y="5440"/>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a:xfrm>
            <a:off x="2502360" y="433005"/>
            <a:ext cx="9372380" cy="682400"/>
          </a:xfrm>
        </p:spPr>
        <p:txBody>
          <a:bodyPr/>
          <a:lstStyle/>
          <a:p>
            <a:r>
              <a:rPr lang="en-US" sz="3200" b="1">
                <a:solidFill>
                  <a:schemeClr val="bg2">
                    <a:lumMod val="10000"/>
                  </a:schemeClr>
                </a:solidFill>
                <a:latin typeface="Segoe UI Semibold" panose="020B0502040204020203" pitchFamily="34" charset="0"/>
                <a:cs typeface="Segoe UI Semibold" panose="020B0502040204020203" pitchFamily="34" charset="0"/>
              </a:rPr>
              <a:t>Libraries &amp; Tools</a:t>
            </a:r>
          </a:p>
        </p:txBody>
      </p:sp>
      <p:sp>
        <p:nvSpPr>
          <p:cNvPr id="3" name="AutoShape 8" descr="Image result for bitrise logo">
            <a:extLst>
              <a:ext uri="{FF2B5EF4-FFF2-40B4-BE49-F238E27FC236}">
                <a16:creationId xmlns:a16="http://schemas.microsoft.com/office/drawing/2014/main" id="{87396977-ADB0-49ED-9360-D81FFAF4D2D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044" name="Picture 20" descr="Image result for raygun.io logo">
            <a:extLst>
              <a:ext uri="{FF2B5EF4-FFF2-40B4-BE49-F238E27FC236}">
                <a16:creationId xmlns:a16="http://schemas.microsoft.com/office/drawing/2014/main" id="{D150499E-4024-4A39-A091-498D0A202208}"/>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824426" y="5844530"/>
            <a:ext cx="4823413" cy="1053865"/>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Image result for instabug logo">
            <a:extLst>
              <a:ext uri="{FF2B5EF4-FFF2-40B4-BE49-F238E27FC236}">
                <a16:creationId xmlns:a16="http://schemas.microsoft.com/office/drawing/2014/main" id="{6266C04A-ADDA-4857-B150-5B73E8793F46}"/>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110983" y="4346760"/>
            <a:ext cx="1245739" cy="12457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olly-Logo@4x.png">
            <a:extLst>
              <a:ext uri="{FF2B5EF4-FFF2-40B4-BE49-F238E27FC236}">
                <a16:creationId xmlns:a16="http://schemas.microsoft.com/office/drawing/2014/main" id="{2CAB30DB-24F2-4729-B3A2-BC074F344A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6545" y="2706804"/>
            <a:ext cx="1370987" cy="13709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qlite logo">
            <a:extLst>
              <a:ext uri="{FF2B5EF4-FFF2-40B4-BE49-F238E27FC236}">
                <a16:creationId xmlns:a16="http://schemas.microsoft.com/office/drawing/2014/main" id="{0F590241-FDE7-4997-9D9F-69646526E8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8218" y="1495930"/>
            <a:ext cx="2223542" cy="10538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kia logo">
            <a:extLst>
              <a:ext uri="{FF2B5EF4-FFF2-40B4-BE49-F238E27FC236}">
                <a16:creationId xmlns:a16="http://schemas.microsoft.com/office/drawing/2014/main" id="{EFC06D1F-10D7-4F8C-B4E2-A852ED9673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9643" y="1537851"/>
            <a:ext cx="1758350" cy="97002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telerik logo">
            <a:extLst>
              <a:ext uri="{FF2B5EF4-FFF2-40B4-BE49-F238E27FC236}">
                <a16:creationId xmlns:a16="http://schemas.microsoft.com/office/drawing/2014/main" id="{F71BF85D-7E64-494D-972B-E2FEC0E85B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69682" y="1220333"/>
            <a:ext cx="1605058" cy="160505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syncfusion logo">
            <a:extLst>
              <a:ext uri="{FF2B5EF4-FFF2-40B4-BE49-F238E27FC236}">
                <a16:creationId xmlns:a16="http://schemas.microsoft.com/office/drawing/2014/main" id="{782C3AA3-265A-42AE-89D4-6F3E03976A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23467" y="5548647"/>
            <a:ext cx="2923656" cy="15349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48C4F991-95A8-4F42-A9AD-959CCE22C8BC}"/>
              </a:ext>
            </a:extLst>
          </p:cNvPr>
          <p:cNvPicPr>
            <a:picLocks noChangeAspect="1"/>
          </p:cNvPicPr>
          <p:nvPr/>
        </p:nvPicPr>
        <p:blipFill>
          <a:blip r:embed="rId10"/>
          <a:stretch>
            <a:fillRect/>
          </a:stretch>
        </p:blipFill>
        <p:spPr>
          <a:xfrm>
            <a:off x="5385537" y="2798566"/>
            <a:ext cx="2207130" cy="1187462"/>
          </a:xfrm>
          <a:prstGeom prst="rect">
            <a:avLst/>
          </a:prstGeom>
        </p:spPr>
      </p:pic>
      <p:grpSp>
        <p:nvGrpSpPr>
          <p:cNvPr id="4" name="Group 3">
            <a:extLst>
              <a:ext uri="{FF2B5EF4-FFF2-40B4-BE49-F238E27FC236}">
                <a16:creationId xmlns:a16="http://schemas.microsoft.com/office/drawing/2014/main" id="{13D1884A-6456-4FE1-AF48-3875C18A11F0}"/>
              </a:ext>
            </a:extLst>
          </p:cNvPr>
          <p:cNvGrpSpPr/>
          <p:nvPr/>
        </p:nvGrpSpPr>
        <p:grpSpPr>
          <a:xfrm>
            <a:off x="590736" y="1495930"/>
            <a:ext cx="2991087" cy="1053865"/>
            <a:chOff x="590736" y="1495930"/>
            <a:chExt cx="2991087" cy="1053865"/>
          </a:xfrm>
        </p:grpSpPr>
        <p:pic>
          <p:nvPicPr>
            <p:cNvPr id="11" name="Picture 22" descr="Related image">
              <a:extLst>
                <a:ext uri="{FF2B5EF4-FFF2-40B4-BE49-F238E27FC236}">
                  <a16:creationId xmlns:a16="http://schemas.microsoft.com/office/drawing/2014/main" id="{122F1DC7-BED9-4317-B741-FACABC2982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0736" y="1495930"/>
              <a:ext cx="1780501" cy="105386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D059741-F8C8-4261-9DE8-BCB4AA877242}"/>
                </a:ext>
              </a:extLst>
            </p:cNvPr>
            <p:cNvSpPr txBox="1"/>
            <p:nvPr/>
          </p:nvSpPr>
          <p:spPr>
            <a:xfrm>
              <a:off x="2248829" y="1652154"/>
              <a:ext cx="1332994" cy="871008"/>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Cognitive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Services</a:t>
              </a:r>
            </a:p>
          </p:txBody>
        </p:sp>
      </p:grpSp>
      <p:grpSp>
        <p:nvGrpSpPr>
          <p:cNvPr id="5" name="Group 4">
            <a:extLst>
              <a:ext uri="{FF2B5EF4-FFF2-40B4-BE49-F238E27FC236}">
                <a16:creationId xmlns:a16="http://schemas.microsoft.com/office/drawing/2014/main" id="{716B942A-2AE6-4BB1-8652-F6CFA591F239}"/>
              </a:ext>
            </a:extLst>
          </p:cNvPr>
          <p:cNvGrpSpPr/>
          <p:nvPr/>
        </p:nvGrpSpPr>
        <p:grpSpPr>
          <a:xfrm>
            <a:off x="1755019" y="2679386"/>
            <a:ext cx="3015241" cy="1370987"/>
            <a:chOff x="1755019" y="2679386"/>
            <a:chExt cx="3015241" cy="1370987"/>
          </a:xfrm>
        </p:grpSpPr>
        <p:pic>
          <p:nvPicPr>
            <p:cNvPr id="15" name="Picture 30" descr="Related image">
              <a:extLst>
                <a:ext uri="{FF2B5EF4-FFF2-40B4-BE49-F238E27FC236}">
                  <a16:creationId xmlns:a16="http://schemas.microsoft.com/office/drawing/2014/main" id="{F57E060D-E833-4EBE-8411-8872289F2AD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5019" y="2679386"/>
              <a:ext cx="1370987" cy="137098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CA986F9-49D6-4A96-A1B2-C2D45A396ADD}"/>
                </a:ext>
              </a:extLst>
            </p:cNvPr>
            <p:cNvSpPr txBox="1"/>
            <p:nvPr/>
          </p:nvSpPr>
          <p:spPr>
            <a:xfrm>
              <a:off x="3001891" y="2954587"/>
              <a:ext cx="1768369" cy="871008"/>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Active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Directory B2C</a:t>
              </a:r>
            </a:p>
          </p:txBody>
        </p:sp>
      </p:grpSp>
      <p:grpSp>
        <p:nvGrpSpPr>
          <p:cNvPr id="6" name="Group 5">
            <a:extLst>
              <a:ext uri="{FF2B5EF4-FFF2-40B4-BE49-F238E27FC236}">
                <a16:creationId xmlns:a16="http://schemas.microsoft.com/office/drawing/2014/main" id="{F68D0515-7FE1-4CB5-88F2-96DD69410133}"/>
              </a:ext>
            </a:extLst>
          </p:cNvPr>
          <p:cNvGrpSpPr/>
          <p:nvPr/>
        </p:nvGrpSpPr>
        <p:grpSpPr>
          <a:xfrm>
            <a:off x="4056594" y="4346760"/>
            <a:ext cx="2604460" cy="1245739"/>
            <a:chOff x="4056594" y="4346760"/>
            <a:chExt cx="2604460" cy="1245739"/>
          </a:xfrm>
        </p:grpSpPr>
        <p:pic>
          <p:nvPicPr>
            <p:cNvPr id="16" name="Picture 32" descr="ZXing.Net.Mobile Logo">
              <a:extLst>
                <a:ext uri="{FF2B5EF4-FFF2-40B4-BE49-F238E27FC236}">
                  <a16:creationId xmlns:a16="http://schemas.microsoft.com/office/drawing/2014/main" id="{DD0BC24B-BA71-4ABE-8FAD-3C329EFA2A5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56594" y="4346760"/>
              <a:ext cx="1245739" cy="12457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A31307E-4170-4BC9-BDFC-330C1A82129E}"/>
                </a:ext>
              </a:extLst>
            </p:cNvPr>
            <p:cNvSpPr txBox="1"/>
            <p:nvPr/>
          </p:nvSpPr>
          <p:spPr>
            <a:xfrm>
              <a:off x="5361980" y="4371003"/>
              <a:ext cx="1299074" cy="119725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Zxing</a:t>
              </a:r>
              <a:endParaRPr kumimoji="0" lang="en-US" sz="1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Barcode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Scanning</a:t>
              </a:r>
            </a:p>
          </p:txBody>
        </p:sp>
      </p:grpSp>
      <p:grpSp>
        <p:nvGrpSpPr>
          <p:cNvPr id="7" name="Group 6">
            <a:extLst>
              <a:ext uri="{FF2B5EF4-FFF2-40B4-BE49-F238E27FC236}">
                <a16:creationId xmlns:a16="http://schemas.microsoft.com/office/drawing/2014/main" id="{5739AB4C-4A3B-487E-8D0A-EDC6BE64F66D}"/>
              </a:ext>
            </a:extLst>
          </p:cNvPr>
          <p:cNvGrpSpPr/>
          <p:nvPr/>
        </p:nvGrpSpPr>
        <p:grpSpPr>
          <a:xfrm>
            <a:off x="7002205" y="4346760"/>
            <a:ext cx="2510227" cy="1245739"/>
            <a:chOff x="7002205" y="4346760"/>
            <a:chExt cx="2510227" cy="1245739"/>
          </a:xfrm>
        </p:grpSpPr>
        <p:pic>
          <p:nvPicPr>
            <p:cNvPr id="12" name="Picture 24" descr="Image result for akavache logo">
              <a:extLst>
                <a:ext uri="{FF2B5EF4-FFF2-40B4-BE49-F238E27FC236}">
                  <a16:creationId xmlns:a16="http://schemas.microsoft.com/office/drawing/2014/main" id="{9AF5656A-FBF3-47F2-8175-05332DE5D26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02205" y="4346760"/>
              <a:ext cx="1245739" cy="124573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5756594-3AF1-4A3E-9C9B-4AC990B61DA1}"/>
                </a:ext>
              </a:extLst>
            </p:cNvPr>
            <p:cNvSpPr txBox="1"/>
            <p:nvPr/>
          </p:nvSpPr>
          <p:spPr>
            <a:xfrm>
              <a:off x="8180657" y="4649333"/>
              <a:ext cx="1331775"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Akavache</a:t>
              </a:r>
              <a:endParaRPr kumimoji="0" lang="en-US" sz="1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51D8CA03-D551-4885-802B-C22BBEDA66B0}"/>
              </a:ext>
            </a:extLst>
          </p:cNvPr>
          <p:cNvGrpSpPr/>
          <p:nvPr/>
        </p:nvGrpSpPr>
        <p:grpSpPr>
          <a:xfrm>
            <a:off x="9702897" y="4371003"/>
            <a:ext cx="2152563" cy="1245739"/>
            <a:chOff x="9702897" y="4371003"/>
            <a:chExt cx="2152563" cy="1245739"/>
          </a:xfrm>
        </p:grpSpPr>
        <p:pic>
          <p:nvPicPr>
            <p:cNvPr id="14" name="Picture 28" descr="Image result for gorilla player logo">
              <a:extLst>
                <a:ext uri="{FF2B5EF4-FFF2-40B4-BE49-F238E27FC236}">
                  <a16:creationId xmlns:a16="http://schemas.microsoft.com/office/drawing/2014/main" id="{A2C23CDA-59A7-4605-914F-F42295304E6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2897" y="4371003"/>
              <a:ext cx="1245739" cy="124573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58C0835-2E1E-4330-9368-B90113FE451E}"/>
                </a:ext>
              </a:extLst>
            </p:cNvPr>
            <p:cNvSpPr txBox="1"/>
            <p:nvPr/>
          </p:nvSpPr>
          <p:spPr>
            <a:xfrm>
              <a:off x="10827293" y="4635624"/>
              <a:ext cx="1028167" cy="871008"/>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Gorilla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Player</a:t>
              </a:r>
            </a:p>
          </p:txBody>
        </p:sp>
      </p:grpSp>
      <p:grpSp>
        <p:nvGrpSpPr>
          <p:cNvPr id="9" name="Group 8">
            <a:extLst>
              <a:ext uri="{FF2B5EF4-FFF2-40B4-BE49-F238E27FC236}">
                <a16:creationId xmlns:a16="http://schemas.microsoft.com/office/drawing/2014/main" id="{62A0F310-3DF8-45FD-AC60-A66D57ACF0D6}"/>
              </a:ext>
            </a:extLst>
          </p:cNvPr>
          <p:cNvGrpSpPr/>
          <p:nvPr/>
        </p:nvGrpSpPr>
        <p:grpSpPr>
          <a:xfrm>
            <a:off x="4980198" y="5560483"/>
            <a:ext cx="2312961" cy="1388316"/>
            <a:chOff x="4980198" y="5560483"/>
            <a:chExt cx="2312961" cy="1388316"/>
          </a:xfrm>
        </p:grpSpPr>
        <p:pic>
          <p:nvPicPr>
            <p:cNvPr id="1056" name="Picture 32" descr="Image result for zeplin xamarin">
              <a:extLst>
                <a:ext uri="{FF2B5EF4-FFF2-40B4-BE49-F238E27FC236}">
                  <a16:creationId xmlns:a16="http://schemas.microsoft.com/office/drawing/2014/main" id="{254997BD-9CB3-48E9-9712-1ABF0D5A988E}"/>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4980198" y="5560483"/>
              <a:ext cx="1388316" cy="138831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CF996C1-04B1-48C7-A83D-7AE9D90BDDEF}"/>
                </a:ext>
              </a:extLst>
            </p:cNvPr>
            <p:cNvSpPr txBox="1"/>
            <p:nvPr/>
          </p:nvSpPr>
          <p:spPr>
            <a:xfrm>
              <a:off x="6293846" y="6010389"/>
              <a:ext cx="999313"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Zeplin</a:t>
              </a:r>
              <a:endParaRPr kumimoji="0" lang="en-US" sz="18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332603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34"/>
                                        </p:tgtEl>
                                        <p:attrNameLst>
                                          <p:attrName>style.visibility</p:attrName>
                                        </p:attrNameLst>
                                      </p:cBhvr>
                                      <p:to>
                                        <p:strVal val="visible"/>
                                      </p:to>
                                    </p:set>
                                    <p:animEffect transition="in" filter="fade">
                                      <p:cBhvr>
                                        <p:cTn id="15" dur="500"/>
                                        <p:tgtEl>
                                          <p:spTgt spid="103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36"/>
                                        </p:tgtEl>
                                        <p:attrNameLst>
                                          <p:attrName>style.visibility</p:attrName>
                                        </p:attrNameLst>
                                      </p:cBhvr>
                                      <p:to>
                                        <p:strVal val="visible"/>
                                      </p:to>
                                    </p:set>
                                    <p:animEffect transition="in" filter="fade">
                                      <p:cBhvr>
                                        <p:cTn id="23" dur="500"/>
                                        <p:tgtEl>
                                          <p:spTgt spid="103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32"/>
                                        </p:tgtEl>
                                        <p:attrNameLst>
                                          <p:attrName>style.visibility</p:attrName>
                                        </p:attrNameLst>
                                      </p:cBhvr>
                                      <p:to>
                                        <p:strVal val="visible"/>
                                      </p:to>
                                    </p:set>
                                    <p:animEffect transition="in" filter="fade">
                                      <p:cBhvr>
                                        <p:cTn id="27" dur="500"/>
                                        <p:tgtEl>
                                          <p:spTgt spid="103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40"/>
                                        </p:tgtEl>
                                        <p:attrNameLst>
                                          <p:attrName>style.visibility</p:attrName>
                                        </p:attrNameLst>
                                      </p:cBhvr>
                                      <p:to>
                                        <p:strVal val="visible"/>
                                      </p:to>
                                    </p:set>
                                    <p:animEffect transition="in" filter="fade">
                                      <p:cBhvr>
                                        <p:cTn id="31" dur="500"/>
                                        <p:tgtEl>
                                          <p:spTgt spid="104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60"/>
                                        </p:tgtEl>
                                        <p:attrNameLst>
                                          <p:attrName>style.visibility</p:attrName>
                                        </p:attrNameLst>
                                      </p:cBhvr>
                                      <p:to>
                                        <p:strVal val="visible"/>
                                      </p:to>
                                    </p:set>
                                    <p:animEffect transition="in" filter="fade">
                                      <p:cBhvr>
                                        <p:cTn id="35" dur="500"/>
                                        <p:tgtEl>
                                          <p:spTgt spid="106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44"/>
                                        </p:tgtEl>
                                        <p:attrNameLst>
                                          <p:attrName>style.visibility</p:attrName>
                                        </p:attrNameLst>
                                      </p:cBhvr>
                                      <p:to>
                                        <p:strVal val="visible"/>
                                      </p:to>
                                    </p:set>
                                    <p:animEffect transition="in" filter="fade">
                                      <p:cBhvr>
                                        <p:cTn id="39" dur="500"/>
                                        <p:tgtEl>
                                          <p:spTgt spid="104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042"/>
                                        </p:tgtEl>
                                        <p:attrNameLst>
                                          <p:attrName>style.visibility</p:attrName>
                                        </p:attrNameLst>
                                      </p:cBhvr>
                                      <p:to>
                                        <p:strVal val="visible"/>
                                      </p:to>
                                    </p:set>
                                    <p:animEffect transition="in" filter="fade">
                                      <p:cBhvr>
                                        <p:cTn id="55" dur="500"/>
                                        <p:tgtEl>
                                          <p:spTgt spid="1042"/>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BAFDBB-0230-DC49-AB78-E459755DFC6F}"/>
              </a:ext>
            </a:extLst>
          </p:cNvPr>
          <p:cNvPicPr>
            <a:picLocks noChangeAspect="1"/>
          </p:cNvPicPr>
          <p:nvPr/>
        </p:nvPicPr>
        <p:blipFill>
          <a:blip r:embed="rId2"/>
          <a:stretch>
            <a:fillRect/>
          </a:stretch>
        </p:blipFill>
        <p:spPr>
          <a:xfrm>
            <a:off x="9067800" y="2146300"/>
            <a:ext cx="3124200" cy="4711700"/>
          </a:xfrm>
          <a:prstGeom prst="rect">
            <a:avLst/>
          </a:prstGeom>
        </p:spPr>
      </p:pic>
      <p:sp>
        <p:nvSpPr>
          <p:cNvPr id="2" name="Title 1">
            <a:extLst>
              <a:ext uri="{FF2B5EF4-FFF2-40B4-BE49-F238E27FC236}">
                <a16:creationId xmlns:a16="http://schemas.microsoft.com/office/drawing/2014/main" id="{49C86809-C81D-F84A-B737-C5A82645E6D6}"/>
              </a:ext>
            </a:extLst>
          </p:cNvPr>
          <p:cNvSpPr>
            <a:spLocks noGrp="1"/>
          </p:cNvSpPr>
          <p:nvPr>
            <p:ph type="title"/>
          </p:nvPr>
        </p:nvSpPr>
        <p:spPr/>
        <p:txBody>
          <a:bodyPr>
            <a:normAutofit/>
          </a:bodyPr>
          <a:lstStyle/>
          <a:p>
            <a:r>
              <a:rPr lang="en-US" sz="3200" b="1">
                <a:latin typeface="Segoe UI Semibold" panose="020B0502040204020203" pitchFamily="34" charset="0"/>
                <a:cs typeface="Segoe UI Semibold" panose="020B0502040204020203" pitchFamily="34" charset="0"/>
              </a:rPr>
              <a:t>Demo</a:t>
            </a:r>
          </a:p>
        </p:txBody>
      </p:sp>
      <p:sp>
        <p:nvSpPr>
          <p:cNvPr id="4" name="Content Placeholder 3">
            <a:extLst>
              <a:ext uri="{FF2B5EF4-FFF2-40B4-BE49-F238E27FC236}">
                <a16:creationId xmlns:a16="http://schemas.microsoft.com/office/drawing/2014/main" id="{06138B8C-87E8-9D4A-B181-0C138CCB7D81}"/>
              </a:ext>
            </a:extLst>
          </p:cNvPr>
          <p:cNvSpPr>
            <a:spLocks noGrp="1"/>
          </p:cNvSpPr>
          <p:nvPr>
            <p:ph idx="1"/>
          </p:nvPr>
        </p:nvSpPr>
        <p:spPr>
          <a:xfrm>
            <a:off x="838200" y="1303506"/>
            <a:ext cx="10515600" cy="5189369"/>
          </a:xfrm>
        </p:spPr>
        <p:txBody>
          <a:bodyPr>
            <a:normAutofit fontScale="70000" lnSpcReduction="20000"/>
          </a:bodyPr>
          <a:lstStyle/>
          <a:p>
            <a:r>
              <a:rPr lang="en-US">
                <a:latin typeface="Segoe UI" panose="020B0502040204020203" pitchFamily="34" charset="0"/>
                <a:cs typeface="Segoe UI" panose="020B0502040204020203" pitchFamily="34" charset="0"/>
              </a:rPr>
              <a:t>Maddy</a:t>
            </a:r>
          </a:p>
          <a:p>
            <a:pPr lvl="1"/>
            <a:r>
              <a:rPr lang="en-US">
                <a:latin typeface="Segoe UI" panose="020B0502040204020203" pitchFamily="34" charset="0"/>
                <a:cs typeface="Segoe UI" panose="020B0502040204020203" pitchFamily="34" charset="0"/>
              </a:rPr>
              <a:t>File -&gt; new dialog</a:t>
            </a:r>
          </a:p>
          <a:p>
            <a:pPr lvl="1"/>
            <a:r>
              <a:rPr lang="en-US">
                <a:latin typeface="Segoe UI" panose="020B0502040204020203" pitchFamily="34" charset="0"/>
                <a:cs typeface="Segoe UI" panose="020B0502040204020203" pitchFamily="34" charset="0"/>
              </a:rPr>
              <a:t>What does a project look like?</a:t>
            </a:r>
          </a:p>
          <a:p>
            <a:pPr lvl="1"/>
            <a:r>
              <a:rPr lang="en-US">
                <a:latin typeface="Segoe UI" panose="020B0502040204020203" pitchFamily="34" charset="0"/>
                <a:cs typeface="Segoe UI" panose="020B0502040204020203" pitchFamily="34" charset="0"/>
              </a:rPr>
              <a:t>Debug Locally</a:t>
            </a:r>
          </a:p>
          <a:p>
            <a:pPr lvl="2"/>
            <a:r>
              <a:rPr lang="en-US" dirty="0">
                <a:latin typeface="Segoe UI" panose="020B0502040204020203" pitchFamily="34" charset="0"/>
                <a:cs typeface="Segoe UI" panose="020B0502040204020203" pitchFamily="34" charset="0"/>
              </a:rPr>
              <a:t>Item template for </a:t>
            </a:r>
            <a:r>
              <a:rPr lang="en-US" dirty="0" err="1">
                <a:latin typeface="Segoe UI" panose="020B0502040204020203" pitchFamily="34" charset="0"/>
                <a:cs typeface="Segoe UI" panose="020B0502040204020203" pitchFamily="34" charset="0"/>
              </a:rPr>
              <a:t>collectionview</a:t>
            </a:r>
            <a:r>
              <a:rPr lang="en-US" dirty="0">
                <a:latin typeface="Segoe UI" panose="020B0502040204020203" pitchFamily="34" charset="0"/>
                <a:cs typeface="Segoe UI" panose="020B0502040204020203" pitchFamily="34" charset="0"/>
              </a:rPr>
              <a:t> </a:t>
            </a:r>
            <a:r>
              <a:rPr lang="en-US">
                <a:latin typeface="Segoe UI" panose="020B0502040204020203" pitchFamily="34" charset="0"/>
                <a:cs typeface="Segoe UI" panose="020B0502040204020203" pitchFamily="34" charset="0"/>
              </a:rPr>
              <a:t>from scratch with Hot Reload</a:t>
            </a:r>
          </a:p>
          <a:p>
            <a:pPr lvl="3"/>
            <a:r>
              <a:rPr lang="en-US" dirty="0">
                <a:latin typeface="Segoe UI" panose="020B0502040204020203" pitchFamily="34" charset="0"/>
                <a:cs typeface="Segoe UI" panose="020B0502040204020203" pitchFamily="34" charset="0"/>
              </a:rPr>
              <a:t>Hardcoded data ahead of time</a:t>
            </a:r>
          </a:p>
          <a:p>
            <a:pPr lvl="2"/>
            <a:r>
              <a:rPr lang="en-US">
                <a:latin typeface="Segoe UI" panose="020B0502040204020203" pitchFamily="34" charset="0"/>
                <a:cs typeface="Segoe UI" panose="020B0502040204020203" pitchFamily="34" charset="0"/>
              </a:rPr>
              <a:t>Make changes to hard coded data</a:t>
            </a:r>
            <a:r>
              <a:rPr lang="en-US" dirty="0">
                <a:latin typeface="Segoe UI" panose="020B0502040204020203" pitchFamily="34" charset="0"/>
                <a:cs typeface="Segoe UI" panose="020B0502040204020203" pitchFamily="34" charset="0"/>
              </a:rPr>
              <a:t>, copy paste more monkeys</a:t>
            </a:r>
            <a:endParaRPr lang="en-US">
              <a:latin typeface="Segoe UI" panose="020B0502040204020203" pitchFamily="34" charset="0"/>
              <a:cs typeface="Segoe UI" panose="020B0502040204020203" pitchFamily="34" charset="0"/>
            </a:endParaRPr>
          </a:p>
          <a:p>
            <a:pPr lvl="1"/>
            <a:r>
              <a:rPr lang="en-US">
                <a:latin typeface="Segoe UI" panose="020B0502040204020203" pitchFamily="34" charset="0"/>
                <a:cs typeface="Segoe UI" panose="020B0502040204020203" pitchFamily="34" charset="0"/>
              </a:rPr>
              <a:t>Add a backend</a:t>
            </a:r>
          </a:p>
          <a:p>
            <a:pPr lvl="2"/>
            <a:r>
              <a:rPr lang="en-US">
                <a:latin typeface="Segoe UI" panose="020B0502040204020203" pitchFamily="34" charset="0"/>
                <a:cs typeface="Segoe UI" panose="020B0502040204020203" pitchFamily="34" charset="0"/>
              </a:rPr>
              <a:t>Add connectivity</a:t>
            </a:r>
          </a:p>
          <a:p>
            <a:pPr lvl="2"/>
            <a:r>
              <a:rPr lang="en-US">
                <a:latin typeface="Segoe UI" panose="020B0502040204020203" pitchFamily="34" charset="0"/>
                <a:cs typeface="Segoe UI" panose="020B0502040204020203" pitchFamily="34" charset="0"/>
              </a:rPr>
              <a:t>Use </a:t>
            </a:r>
            <a:r>
              <a:rPr lang="en-US" err="1">
                <a:latin typeface="Segoe UI" panose="020B0502040204020203" pitchFamily="34" charset="0"/>
                <a:cs typeface="Segoe UI" panose="020B0502040204020203" pitchFamily="34" charset="0"/>
              </a:rPr>
              <a:t>HttpClient</a:t>
            </a:r>
            <a:endParaRPr lang="en-US">
              <a:latin typeface="Segoe UI" panose="020B0502040204020203" pitchFamily="34" charset="0"/>
              <a:cs typeface="Segoe UI" panose="020B0502040204020203" pitchFamily="34" charset="0"/>
            </a:endParaRPr>
          </a:p>
          <a:p>
            <a:pPr lvl="2"/>
            <a:r>
              <a:rPr lang="en-US">
                <a:latin typeface="Segoe UI" panose="020B0502040204020203" pitchFamily="34" charset="0"/>
                <a:cs typeface="Segoe UI" panose="020B0502040204020203" pitchFamily="34" charset="0"/>
              </a:rPr>
              <a:t>Use </a:t>
            </a:r>
            <a:r>
              <a:rPr lang="en-US" dirty="0" err="1">
                <a:latin typeface="Segoe UI" panose="020B0502040204020203" pitchFamily="34" charset="0"/>
                <a:cs typeface="Segoe UI" panose="020B0502040204020203" pitchFamily="34" charset="0"/>
              </a:rPr>
              <a:t>System.Text.Json</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.Net</a:t>
            </a:r>
            <a:r>
              <a:rPr lang="en-US" dirty="0">
                <a:latin typeface="Segoe UI" panose="020B0502040204020203" pitchFamily="34" charset="0"/>
                <a:cs typeface="Segoe UI" panose="020B0502040204020203" pitchFamily="34" charset="0"/>
              </a:rPr>
              <a:t> core 3 features!)</a:t>
            </a:r>
            <a:endParaRPr lang="en-US">
              <a:latin typeface="Segoe UI" panose="020B0502040204020203" pitchFamily="34" charset="0"/>
              <a:cs typeface="Segoe UI" panose="020B0502040204020203" pitchFamily="34" charset="0"/>
            </a:endParaRPr>
          </a:p>
          <a:p>
            <a:pPr lvl="2"/>
            <a:r>
              <a:rPr lang="en-US">
                <a:latin typeface="Segoe UI" panose="020B0502040204020203" pitchFamily="34" charset="0"/>
                <a:cs typeface="Segoe UI" panose="020B0502040204020203" pitchFamily="34" charset="0"/>
              </a:rPr>
              <a:t>Set data context in XAML</a:t>
            </a:r>
          </a:p>
          <a:p>
            <a:pPr lvl="1"/>
            <a:r>
              <a:rPr lang="en-US">
                <a:latin typeface="Segoe UI" panose="020B0502040204020203" pitchFamily="34" charset="0"/>
                <a:cs typeface="Segoe UI" panose="020B0502040204020203" pitchFamily="34" charset="0"/>
              </a:rPr>
              <a:t>Dual-deploy</a:t>
            </a:r>
          </a:p>
          <a:p>
            <a:pPr lvl="2"/>
            <a:r>
              <a:rPr lang="en-US">
                <a:latin typeface="Segoe UI" panose="020B0502040204020203" pitchFamily="34" charset="0"/>
                <a:cs typeface="Segoe UI" panose="020B0502040204020203" pitchFamily="34" charset="0"/>
              </a:rPr>
              <a:t>Awesome, let’s make a style change to button</a:t>
            </a:r>
          </a:p>
          <a:p>
            <a:r>
              <a:rPr lang="en-US">
                <a:latin typeface="Segoe UI" panose="020B0502040204020203" pitchFamily="34" charset="0"/>
                <a:cs typeface="Segoe UI" panose="020B0502040204020203" pitchFamily="34" charset="0"/>
              </a:rPr>
              <a:t>James</a:t>
            </a:r>
          </a:p>
          <a:p>
            <a:pPr lvl="1"/>
            <a:r>
              <a:rPr lang="en-US">
                <a:latin typeface="Segoe UI" panose="020B0502040204020203" pitchFamily="34" charset="0"/>
                <a:cs typeface="Segoe UI" panose="020B0502040204020203" pitchFamily="34" charset="0"/>
              </a:rPr>
              <a:t>You can also build… </a:t>
            </a:r>
            <a:r>
              <a:rPr lang="en-US" err="1">
                <a:latin typeface="Segoe UI" panose="020B0502040204020203" pitchFamily="34" charset="0"/>
                <a:cs typeface="Segoe UI" panose="020B0502040204020203" pitchFamily="34" charset="0"/>
              </a:rPr>
              <a:t>watchOS</a:t>
            </a:r>
            <a:r>
              <a:rPr lang="en-US">
                <a:latin typeface="Segoe UI" panose="020B0502040204020203" pitchFamily="34" charset="0"/>
                <a:cs typeface="Segoe UI" panose="020B0502040204020203" pitchFamily="34" charset="0"/>
              </a:rPr>
              <a:t>, </a:t>
            </a:r>
            <a:r>
              <a:rPr lang="en-US" err="1">
                <a:latin typeface="Segoe UI" panose="020B0502040204020203" pitchFamily="34" charset="0"/>
                <a:cs typeface="Segoe UI" panose="020B0502040204020203" pitchFamily="34" charset="0"/>
              </a:rPr>
              <a:t>tvOS</a:t>
            </a:r>
            <a:r>
              <a:rPr lang="en-US">
                <a:latin typeface="Segoe UI" panose="020B0502040204020203" pitchFamily="34" charset="0"/>
                <a:cs typeface="Segoe UI" panose="020B0502040204020203" pitchFamily="34" charset="0"/>
              </a:rPr>
              <a:t>, macOS apps…</a:t>
            </a:r>
          </a:p>
          <a:p>
            <a:pPr lvl="1"/>
            <a:r>
              <a:rPr lang="en-US">
                <a:latin typeface="Segoe UI" panose="020B0502040204020203" pitchFamily="34" charset="0"/>
                <a:cs typeface="Segoe UI" panose="020B0502040204020203" pitchFamily="34" charset="0"/>
              </a:rPr>
              <a:t>Show off Android project, designer, </a:t>
            </a:r>
            <a:r>
              <a:rPr lang="en-US" dirty="0">
                <a:latin typeface="Segoe UI" panose="020B0502040204020203" pitchFamily="34" charset="0"/>
                <a:cs typeface="Segoe UI" panose="020B0502040204020203" pitchFamily="34" charset="0"/>
              </a:rPr>
              <a:t>IntelliSense</a:t>
            </a:r>
            <a:endParaRPr lang="en-US">
              <a:latin typeface="Segoe UI" panose="020B0502040204020203" pitchFamily="34" charset="0"/>
              <a:cs typeface="Segoe UI" panose="020B0502040204020203" pitchFamily="34" charset="0"/>
            </a:endParaRPr>
          </a:p>
          <a:p>
            <a:pPr lvl="1"/>
            <a:r>
              <a:rPr lang="en-US">
                <a:latin typeface="Segoe UI" panose="020B0502040204020203" pitchFamily="34" charset="0"/>
                <a:cs typeface="Segoe UI" panose="020B0502040204020203" pitchFamily="34" charset="0"/>
              </a:rPr>
              <a:t>Apply Changes?</a:t>
            </a:r>
          </a:p>
          <a:p>
            <a:pPr lvl="1"/>
            <a:r>
              <a:rPr lang="en-US">
                <a:latin typeface="Segoe UI" panose="020B0502040204020203" pitchFamily="34" charset="0"/>
                <a:cs typeface="Segoe UI" panose="020B0502040204020203" pitchFamily="34" charset="0"/>
              </a:rPr>
              <a:t>Show off packaging &amp; uploading</a:t>
            </a:r>
          </a:p>
          <a:p>
            <a:r>
              <a:rPr lang="en-US">
                <a:latin typeface="Segoe UI" panose="020B0502040204020203" pitchFamily="34" charset="0"/>
                <a:cs typeface="Segoe UI" panose="020B0502040204020203" pitchFamily="34" charset="0"/>
              </a:rPr>
              <a:t>Maddy</a:t>
            </a:r>
          </a:p>
          <a:p>
            <a:pPr lvl="1"/>
            <a:r>
              <a:rPr lang="en-US">
                <a:latin typeface="Segoe UI" panose="020B0502040204020203" pitchFamily="34" charset="0"/>
                <a:cs typeface="Segoe UI" panose="020B0502040204020203" pitchFamily="34" charset="0"/>
              </a:rPr>
              <a:t>Dual-screen</a:t>
            </a:r>
          </a:p>
          <a:p>
            <a:pPr lvl="1"/>
            <a:endParaRPr lang="en-US">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33484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EBBBF2-79B9-4C44-8A99-B8F5BF7114C7}"/>
              </a:ext>
            </a:extLst>
          </p:cNvPr>
          <p:cNvPicPr>
            <a:picLocks noChangeAspect="1"/>
          </p:cNvPicPr>
          <p:nvPr/>
        </p:nvPicPr>
        <p:blipFill>
          <a:blip r:embed="rId2"/>
          <a:stretch>
            <a:fillRect/>
          </a:stretch>
        </p:blipFill>
        <p:spPr>
          <a:xfrm>
            <a:off x="9967478" y="-172994"/>
            <a:ext cx="2501043" cy="7030994"/>
          </a:xfrm>
          <a:prstGeom prst="rect">
            <a:avLst/>
          </a:prstGeom>
        </p:spPr>
      </p:pic>
      <p:sp>
        <p:nvSpPr>
          <p:cNvPr id="4" name="Title 3">
            <a:extLst>
              <a:ext uri="{FF2B5EF4-FFF2-40B4-BE49-F238E27FC236}">
                <a16:creationId xmlns:a16="http://schemas.microsoft.com/office/drawing/2014/main" id="{C5E06C6C-63C1-40A0-95F2-2E45BA32C502}"/>
              </a:ext>
            </a:extLst>
          </p:cNvPr>
          <p:cNvSpPr>
            <a:spLocks noGrp="1"/>
          </p:cNvSpPr>
          <p:nvPr>
            <p:ph type="title"/>
          </p:nvPr>
        </p:nvSpPr>
        <p:spPr/>
        <p:txBody>
          <a:bodyPr>
            <a:normAutofit/>
          </a:bodyPr>
          <a:lstStyle/>
          <a:p>
            <a:r>
              <a:rPr lang="en-US" sz="3200" b="1">
                <a:latin typeface="Segoe UI Semibold" panose="020B0502040204020203" pitchFamily="34" charset="0"/>
                <a:cs typeface="Segoe UI Semibold" panose="020B0502040204020203" pitchFamily="34" charset="0"/>
              </a:rPr>
              <a:t>Demo</a:t>
            </a:r>
          </a:p>
        </p:txBody>
      </p:sp>
    </p:spTree>
    <p:extLst>
      <p:ext uri="{BB962C8B-B14F-4D97-AF65-F5344CB8AC3E}">
        <p14:creationId xmlns:p14="http://schemas.microsoft.com/office/powerpoint/2010/main" val="1806796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dual-screen device">
            <a:extLst>
              <a:ext uri="{FF2B5EF4-FFF2-40B4-BE49-F238E27FC236}">
                <a16:creationId xmlns:a16="http://schemas.microsoft.com/office/drawing/2014/main" id="{11FC6D2E-D559-4481-9A30-AC0A798F7D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
          <a:stretch/>
        </p:blipFill>
        <p:spPr bwMode="auto">
          <a:xfrm>
            <a:off x="21" y="497"/>
            <a:ext cx="12191980" cy="6857018"/>
          </a:xfrm>
          <a:prstGeom prst="rect">
            <a:avLst/>
          </a:prstGeom>
          <a:solidFill>
            <a:srgbClr val="FFFFFF"/>
          </a:solidFill>
        </p:spPr>
      </p:pic>
    </p:spTree>
    <p:extLst>
      <p:ext uri="{BB962C8B-B14F-4D97-AF65-F5344CB8AC3E}">
        <p14:creationId xmlns:p14="http://schemas.microsoft.com/office/powerpoint/2010/main" val="343342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screen&#10;&#10;Description automatically generated">
            <a:extLst>
              <a:ext uri="{FF2B5EF4-FFF2-40B4-BE49-F238E27FC236}">
                <a16:creationId xmlns:a16="http://schemas.microsoft.com/office/drawing/2014/main" id="{D34FF460-96D5-4BEC-90FE-F1275ECC9408}"/>
              </a:ext>
            </a:extLst>
          </p:cNvPr>
          <p:cNvPicPr>
            <a:picLocks noChangeAspect="1"/>
          </p:cNvPicPr>
          <p:nvPr/>
        </p:nvPicPr>
        <p:blipFill rotWithShape="1">
          <a:blip r:embed="rId2">
            <a:extLst>
              <a:ext uri="{28A0092B-C50C-407E-A947-70E740481C1C}">
                <a14:useLocalDpi xmlns:a14="http://schemas.microsoft.com/office/drawing/2010/main" val="0"/>
              </a:ext>
            </a:extLst>
          </a:blip>
          <a:srcRect t="-1015"/>
          <a:stretch/>
        </p:blipFill>
        <p:spPr>
          <a:xfrm>
            <a:off x="477450" y="1818976"/>
            <a:ext cx="1993440" cy="4108635"/>
          </a:xfrm>
          <a:prstGeom prst="rect">
            <a:avLst/>
          </a:prstGeom>
        </p:spPr>
      </p:pic>
      <p:grpSp>
        <p:nvGrpSpPr>
          <p:cNvPr id="8" name="Group 7">
            <a:extLst>
              <a:ext uri="{FF2B5EF4-FFF2-40B4-BE49-F238E27FC236}">
                <a16:creationId xmlns:a16="http://schemas.microsoft.com/office/drawing/2014/main" id="{190C4C1D-C552-5D46-860A-8D1CD5028481}"/>
              </a:ext>
            </a:extLst>
          </p:cNvPr>
          <p:cNvGrpSpPr/>
          <p:nvPr/>
        </p:nvGrpSpPr>
        <p:grpSpPr>
          <a:xfrm>
            <a:off x="7969314" y="1867323"/>
            <a:ext cx="3779191" cy="4109982"/>
            <a:chOff x="7811647" y="1427714"/>
            <a:chExt cx="3779727" cy="4110565"/>
          </a:xfrm>
        </p:grpSpPr>
        <p:pic>
          <p:nvPicPr>
            <p:cNvPr id="5" name="Picture 4" descr="A close up of a screen&#10;&#10;Description automatically generated">
              <a:extLst>
                <a:ext uri="{FF2B5EF4-FFF2-40B4-BE49-F238E27FC236}">
                  <a16:creationId xmlns:a16="http://schemas.microsoft.com/office/drawing/2014/main" id="{96C88F0D-0D7D-42B6-A1F9-4E2630395BA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11647" y="1429061"/>
              <a:ext cx="1993723" cy="4109218"/>
            </a:xfrm>
            <a:prstGeom prst="rect">
              <a:avLst/>
            </a:prstGeom>
          </p:spPr>
        </p:pic>
        <p:pic>
          <p:nvPicPr>
            <p:cNvPr id="9" name="Picture 8" descr="A close up of a screen&#10;&#10;Description automatically generated">
              <a:extLst>
                <a:ext uri="{FF2B5EF4-FFF2-40B4-BE49-F238E27FC236}">
                  <a16:creationId xmlns:a16="http://schemas.microsoft.com/office/drawing/2014/main" id="{D3CC8269-9C38-4EAC-9856-B5FAB072EB29}"/>
                </a:ext>
              </a:extLst>
            </p:cNvPr>
            <p:cNvPicPr>
              <a:picLocks noChangeAspect="1"/>
            </p:cNvPicPr>
            <p:nvPr/>
          </p:nvPicPr>
          <p:blipFill rotWithShape="1">
            <a:blip r:embed="rId4">
              <a:extLst>
                <a:ext uri="{28A0092B-C50C-407E-A947-70E740481C1C}">
                  <a14:useLocalDpi xmlns:a14="http://schemas.microsoft.com/office/drawing/2010/main" val="0"/>
                </a:ext>
              </a:extLst>
            </a:blip>
            <a:srcRect t="-144"/>
            <a:stretch/>
          </p:blipFill>
          <p:spPr>
            <a:xfrm>
              <a:off x="9597651" y="1427714"/>
              <a:ext cx="1993723" cy="4109218"/>
            </a:xfrm>
            <a:prstGeom prst="rect">
              <a:avLst/>
            </a:prstGeom>
          </p:spPr>
        </p:pic>
      </p:grpSp>
      <p:grpSp>
        <p:nvGrpSpPr>
          <p:cNvPr id="6" name="Group 5">
            <a:extLst>
              <a:ext uri="{FF2B5EF4-FFF2-40B4-BE49-F238E27FC236}">
                <a16:creationId xmlns:a16="http://schemas.microsoft.com/office/drawing/2014/main" id="{939D4D02-DB1F-7248-BB19-B5D0E4E5702C}"/>
              </a:ext>
            </a:extLst>
          </p:cNvPr>
          <p:cNvGrpSpPr/>
          <p:nvPr/>
        </p:nvGrpSpPr>
        <p:grpSpPr>
          <a:xfrm>
            <a:off x="3055407" y="1863701"/>
            <a:ext cx="4161797" cy="4168263"/>
            <a:chOff x="2950244" y="1424091"/>
            <a:chExt cx="4162388" cy="4168854"/>
          </a:xfrm>
        </p:grpSpPr>
        <p:pic>
          <p:nvPicPr>
            <p:cNvPr id="3" name="Picture 2" descr="A close up of a screen&#10;&#10;Description automatically generated">
              <a:extLst>
                <a:ext uri="{FF2B5EF4-FFF2-40B4-BE49-F238E27FC236}">
                  <a16:creationId xmlns:a16="http://schemas.microsoft.com/office/drawing/2014/main" id="{7AADD968-51D3-4465-A007-214F39413417}"/>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950244" y="1424091"/>
              <a:ext cx="2320176" cy="4109218"/>
            </a:xfrm>
            <a:prstGeom prst="rect">
              <a:avLst/>
            </a:prstGeom>
          </p:spPr>
        </p:pic>
        <p:pic>
          <p:nvPicPr>
            <p:cNvPr id="11" name="Picture 10" descr="A close up of a screen&#10;&#10;Description automatically generated">
              <a:extLst>
                <a:ext uri="{FF2B5EF4-FFF2-40B4-BE49-F238E27FC236}">
                  <a16:creationId xmlns:a16="http://schemas.microsoft.com/office/drawing/2014/main" id="{88542489-927C-423B-B20F-2653E273197A}"/>
                </a:ext>
              </a:extLst>
            </p:cNvPr>
            <p:cNvPicPr>
              <a:picLocks noChangeAspect="1"/>
            </p:cNvPicPr>
            <p:nvPr/>
          </p:nvPicPr>
          <p:blipFill rotWithShape="1">
            <a:blip r:embed="rId6">
              <a:extLst>
                <a:ext uri="{28A0092B-C50C-407E-A947-70E740481C1C}">
                  <a14:useLocalDpi xmlns:a14="http://schemas.microsoft.com/office/drawing/2010/main" val="0"/>
                </a:ext>
              </a:extLst>
            </a:blip>
            <a:srcRect b="-1457"/>
            <a:stretch/>
          </p:blipFill>
          <p:spPr>
            <a:xfrm>
              <a:off x="5118909" y="1483727"/>
              <a:ext cx="1993723" cy="4109218"/>
            </a:xfrm>
            <a:prstGeom prst="rect">
              <a:avLst/>
            </a:prstGeom>
          </p:spPr>
        </p:pic>
      </p:grpSp>
      <p:sp>
        <p:nvSpPr>
          <p:cNvPr id="15" name="Text Placeholder 2">
            <a:extLst>
              <a:ext uri="{FF2B5EF4-FFF2-40B4-BE49-F238E27FC236}">
                <a16:creationId xmlns:a16="http://schemas.microsoft.com/office/drawing/2014/main" id="{B87C6110-2788-47E2-88AB-050206E2504D}"/>
              </a:ext>
            </a:extLst>
          </p:cNvPr>
          <p:cNvSpPr txBox="1">
            <a:spLocks/>
          </p:cNvSpPr>
          <p:nvPr/>
        </p:nvSpPr>
        <p:spPr>
          <a:xfrm>
            <a:off x="604429" y="2372488"/>
            <a:ext cx="1750819"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1800" spc="0" baseline="0">
                <a:gradFill>
                  <a:gsLst>
                    <a:gs pos="1250">
                      <a:schemeClr val="tx1"/>
                    </a:gs>
                    <a:gs pos="100000">
                      <a:schemeClr val="tx1"/>
                    </a:gs>
                  </a:gsLst>
                  <a:lin ang="5400000" scaled="0"/>
                </a:gradFill>
                <a:latin typeface="+mj-lt"/>
                <a:cs typeface="Segoe UI" panose="020B0502040204020203" pitchFamily="34" charset="0"/>
              </a:defRPr>
            </a:lvl1pPr>
            <a:lvl2pPr marL="4572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a:solidFill>
                  <a:srgbClr val="095BFF"/>
                </a:solidFill>
              </a:rPr>
              <a:t>Connected apps</a:t>
            </a:r>
          </a:p>
        </p:txBody>
      </p:sp>
      <p:sp>
        <p:nvSpPr>
          <p:cNvPr id="19" name="Text Placeholder 2">
            <a:extLst>
              <a:ext uri="{FF2B5EF4-FFF2-40B4-BE49-F238E27FC236}">
                <a16:creationId xmlns:a16="http://schemas.microsoft.com/office/drawing/2014/main" id="{5CAE58E4-80ED-4E95-8EC2-F1C1C9CEBAC1}"/>
              </a:ext>
            </a:extLst>
          </p:cNvPr>
          <p:cNvSpPr txBox="1">
            <a:spLocks/>
          </p:cNvSpPr>
          <p:nvPr/>
        </p:nvSpPr>
        <p:spPr>
          <a:xfrm>
            <a:off x="3590672" y="2372489"/>
            <a:ext cx="2319847"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1800" spc="0" baseline="0">
                <a:gradFill>
                  <a:gsLst>
                    <a:gs pos="1250">
                      <a:schemeClr val="tx1"/>
                    </a:gs>
                    <a:gs pos="100000">
                      <a:schemeClr val="tx1"/>
                    </a:gs>
                  </a:gsLst>
                  <a:lin ang="5400000" scaled="0"/>
                </a:gradFill>
                <a:latin typeface="+mj-lt"/>
                <a:cs typeface="Segoe UI" panose="020B0502040204020203" pitchFamily="34" charset="0"/>
              </a:defRPr>
            </a:lvl1pPr>
            <a:lvl2pPr marL="4572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a:solidFill>
                  <a:srgbClr val="095BFF"/>
                </a:solidFill>
              </a:rPr>
              <a:t>Expansive workspaces</a:t>
            </a:r>
          </a:p>
        </p:txBody>
      </p:sp>
      <p:sp>
        <p:nvSpPr>
          <p:cNvPr id="21" name="Text Placeholder 2">
            <a:extLst>
              <a:ext uri="{FF2B5EF4-FFF2-40B4-BE49-F238E27FC236}">
                <a16:creationId xmlns:a16="http://schemas.microsoft.com/office/drawing/2014/main" id="{CCAFE7BF-B715-46D7-B130-E292E369198C}"/>
              </a:ext>
            </a:extLst>
          </p:cNvPr>
          <p:cNvSpPr txBox="1">
            <a:spLocks/>
          </p:cNvSpPr>
          <p:nvPr/>
        </p:nvSpPr>
        <p:spPr>
          <a:xfrm>
            <a:off x="8136358" y="2377459"/>
            <a:ext cx="2823723" cy="280742"/>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1800" spc="0" baseline="0">
                <a:gradFill>
                  <a:gsLst>
                    <a:gs pos="1250">
                      <a:schemeClr val="tx1"/>
                    </a:gs>
                    <a:gs pos="100000">
                      <a:schemeClr val="tx1"/>
                    </a:gs>
                  </a:gsLst>
                  <a:lin ang="5400000" scaled="0"/>
                </a:gradFill>
                <a:latin typeface="+mj-lt"/>
                <a:cs typeface="Segoe UI" panose="020B0502040204020203" pitchFamily="34" charset="0"/>
              </a:defRPr>
            </a:lvl1pPr>
            <a:lvl2pPr marL="4572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a:solidFill>
                  <a:srgbClr val="095BFF"/>
                </a:solidFill>
              </a:rPr>
              <a:t>Focused screens</a:t>
            </a:r>
          </a:p>
        </p:txBody>
      </p:sp>
      <p:sp>
        <p:nvSpPr>
          <p:cNvPr id="27" name="Title 10">
            <a:extLst>
              <a:ext uri="{FF2B5EF4-FFF2-40B4-BE49-F238E27FC236}">
                <a16:creationId xmlns:a16="http://schemas.microsoft.com/office/drawing/2014/main" id="{044C9E35-C234-8C46-BC29-3A68841BDFCF}"/>
              </a:ext>
            </a:extLst>
          </p:cNvPr>
          <p:cNvSpPr txBox="1">
            <a:spLocks/>
          </p:cNvSpPr>
          <p:nvPr/>
        </p:nvSpPr>
        <p:spPr>
          <a:xfrm>
            <a:off x="589044" y="438374"/>
            <a:ext cx="11016957" cy="46166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000" dirty="0">
                <a:latin typeface="Segoe UI Semibold" panose="020B0702040204020203" pitchFamily="34" charset="0"/>
                <a:cs typeface="Segoe UI Semibold" panose="020B0702040204020203" pitchFamily="34" charset="0"/>
              </a:rPr>
              <a:t>Dual-screen patterns</a:t>
            </a:r>
          </a:p>
        </p:txBody>
      </p:sp>
    </p:spTree>
    <p:extLst>
      <p:ext uri="{BB962C8B-B14F-4D97-AF65-F5344CB8AC3E}">
        <p14:creationId xmlns:p14="http://schemas.microsoft.com/office/powerpoint/2010/main" val="3362694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9319E-CD7A-4A13-8F92-092C17EADC0E}"/>
              </a:ext>
            </a:extLst>
          </p:cNvPr>
          <p:cNvSpPr>
            <a:spLocks noGrp="1"/>
          </p:cNvSpPr>
          <p:nvPr>
            <p:ph type="title"/>
          </p:nvPr>
        </p:nvSpPr>
        <p:spPr/>
        <p:txBody>
          <a:bodyPr>
            <a:normAutofit fontScale="90000"/>
          </a:bodyPr>
          <a:lstStyle/>
          <a:p>
            <a:r>
              <a:rPr lang="en-US" b="1">
                <a:latin typeface="Segoe UI Semibold" panose="020B0502040204020203" pitchFamily="34" charset="0"/>
                <a:cs typeface="Segoe UI Semibold" panose="020B0502040204020203" pitchFamily="34" charset="0"/>
              </a:rPr>
              <a:t>Introducing:</a:t>
            </a:r>
            <a:br>
              <a:rPr lang="en-US" b="1">
                <a:latin typeface="Segoe UI Semibold" panose="020B0502040204020203" pitchFamily="34" charset="0"/>
                <a:cs typeface="Segoe UI Semibold" panose="020B0502040204020203" pitchFamily="34" charset="0"/>
              </a:rPr>
            </a:br>
            <a:r>
              <a:rPr lang="en-US" b="1" err="1">
                <a:latin typeface="Segoe UI Semibold" panose="020B0502040204020203" pitchFamily="34" charset="0"/>
                <a:cs typeface="Segoe UI Semibold" panose="020B0502040204020203" pitchFamily="34" charset="0"/>
              </a:rPr>
              <a:t>Xamarin.Forms.DualScreen</a:t>
            </a:r>
            <a:endParaRPr lang="en-US" b="1">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87222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65287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0413" y="249991"/>
            <a:ext cx="6358021" cy="6358021"/>
          </a:xfrm>
          <a:prstGeom prst="rect">
            <a:avLst/>
          </a:prstGeom>
        </p:spPr>
      </p:pic>
      <p:sp>
        <p:nvSpPr>
          <p:cNvPr id="3" name="Title 1"/>
          <p:cNvSpPr txBox="1">
            <a:spLocks/>
          </p:cNvSpPr>
          <p:nvPr/>
        </p:nvSpPr>
        <p:spPr>
          <a:xfrm>
            <a:off x="5539369" y="3036894"/>
            <a:ext cx="5949401" cy="784216"/>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062"/>
            <a:r>
              <a:rPr lang="en-US" sz="4704">
                <a:solidFill>
                  <a:srgbClr val="FFFFFF"/>
                </a:solidFill>
                <a:latin typeface="Segoe UI Light"/>
                <a:sym typeface="Segoe UI"/>
              </a:rPr>
              <a:t>Get started today</a:t>
            </a:r>
          </a:p>
          <a:p>
            <a:pPr defTabSz="914062"/>
            <a:r>
              <a:rPr lang="en-US" sz="4704">
                <a:solidFill>
                  <a:srgbClr val="FFFFFF"/>
                </a:solidFill>
                <a:latin typeface="Segoe UI Light"/>
                <a:sym typeface="Segoe UI"/>
              </a:rPr>
              <a:t>xamarin.com</a:t>
            </a:r>
          </a:p>
        </p:txBody>
      </p:sp>
    </p:spTree>
    <p:extLst>
      <p:ext uri="{BB962C8B-B14F-4D97-AF65-F5344CB8AC3E}">
        <p14:creationId xmlns:p14="http://schemas.microsoft.com/office/powerpoint/2010/main" val="242839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BAFDBB-0230-DC49-AB78-E459755DFC6F}"/>
              </a:ext>
            </a:extLst>
          </p:cNvPr>
          <p:cNvPicPr>
            <a:picLocks noChangeAspect="1"/>
          </p:cNvPicPr>
          <p:nvPr/>
        </p:nvPicPr>
        <p:blipFill>
          <a:blip r:embed="rId2"/>
          <a:stretch>
            <a:fillRect/>
          </a:stretch>
        </p:blipFill>
        <p:spPr>
          <a:xfrm>
            <a:off x="9067800" y="2146300"/>
            <a:ext cx="3124200" cy="4711700"/>
          </a:xfrm>
          <a:prstGeom prst="rect">
            <a:avLst/>
          </a:prstGeom>
        </p:spPr>
      </p:pic>
      <p:sp>
        <p:nvSpPr>
          <p:cNvPr id="2" name="Title 1">
            <a:extLst>
              <a:ext uri="{FF2B5EF4-FFF2-40B4-BE49-F238E27FC236}">
                <a16:creationId xmlns:a16="http://schemas.microsoft.com/office/drawing/2014/main" id="{49C86809-C81D-F84A-B737-C5A82645E6D6}"/>
              </a:ext>
            </a:extLst>
          </p:cNvPr>
          <p:cNvSpPr>
            <a:spLocks noGrp="1"/>
          </p:cNvSpPr>
          <p:nvPr>
            <p:ph type="title"/>
          </p:nvPr>
        </p:nvSpPr>
        <p:spPr/>
        <p:txBody>
          <a:bodyPr>
            <a:normAutofit/>
          </a:bodyPr>
          <a:lstStyle/>
          <a:p>
            <a:r>
              <a:rPr lang="en-US" sz="3200" b="1">
                <a:latin typeface="Segoe UI Semibold" panose="020B0502040204020203" pitchFamily="34" charset="0"/>
                <a:cs typeface="Segoe UI Semibold" panose="020B0502040204020203" pitchFamily="34" charset="0"/>
              </a:rPr>
              <a:t>Agenda</a:t>
            </a:r>
          </a:p>
        </p:txBody>
      </p:sp>
      <p:sp>
        <p:nvSpPr>
          <p:cNvPr id="4" name="Content Placeholder 3">
            <a:extLst>
              <a:ext uri="{FF2B5EF4-FFF2-40B4-BE49-F238E27FC236}">
                <a16:creationId xmlns:a16="http://schemas.microsoft.com/office/drawing/2014/main" id="{06138B8C-87E8-9D4A-B181-0C138CCB7D81}"/>
              </a:ext>
            </a:extLst>
          </p:cNvPr>
          <p:cNvSpPr>
            <a:spLocks noGrp="1"/>
          </p:cNvSpPr>
          <p:nvPr>
            <p:ph idx="1"/>
          </p:nvPr>
        </p:nvSpPr>
        <p:spPr/>
        <p:txBody>
          <a:bodyPr>
            <a:normAutofit/>
          </a:bodyPr>
          <a:lstStyle/>
          <a:p>
            <a:r>
              <a:rPr lang="en-US">
                <a:latin typeface="Segoe UI" panose="020B0502040204020203" pitchFamily="34" charset="0"/>
                <a:cs typeface="Segoe UI" panose="020B0502040204020203" pitchFamily="34" charset="0"/>
              </a:rPr>
              <a:t>What is Xamarin?</a:t>
            </a:r>
          </a:p>
          <a:p>
            <a:r>
              <a:rPr lang="en-US">
                <a:latin typeface="Segoe UI" panose="020B0502040204020203" pitchFamily="34" charset="0"/>
                <a:cs typeface="Segoe UI" panose="020B0502040204020203" pitchFamily="34" charset="0"/>
              </a:rPr>
              <a:t>Share more code with Xamarin</a:t>
            </a:r>
          </a:p>
          <a:p>
            <a:r>
              <a:rPr lang="en-US">
                <a:latin typeface="Segoe UI" panose="020B0502040204020203" pitchFamily="34" charset="0"/>
                <a:cs typeface="Segoe UI" panose="020B0502040204020203" pitchFamily="34" charset="0"/>
              </a:rPr>
              <a:t>Tools for Xamarin Developers</a:t>
            </a:r>
          </a:p>
        </p:txBody>
      </p:sp>
    </p:spTree>
    <p:extLst>
      <p:ext uri="{BB962C8B-B14F-4D97-AF65-F5344CB8AC3E}">
        <p14:creationId xmlns:p14="http://schemas.microsoft.com/office/powerpoint/2010/main" val="15116675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57CD57-291A-47F9-9FFA-F052C6F8625A}"/>
              </a:ext>
            </a:extLst>
          </p:cNvPr>
          <p:cNvSpPr>
            <a:spLocks noGrp="1"/>
          </p:cNvSpPr>
          <p:nvPr>
            <p:ph type="title"/>
          </p:nvPr>
        </p:nvSpPr>
        <p:spPr/>
        <p:txBody>
          <a:bodyPr/>
          <a:lstStyle/>
          <a:p>
            <a:r>
              <a:rPr lang="en-US" sz="3577">
                <a:cs typeface="Segoe UI"/>
              </a:rPr>
              <a:t>Awesome resources</a:t>
            </a:r>
            <a:endParaRPr lang="en-US"/>
          </a:p>
        </p:txBody>
      </p:sp>
      <p:sp>
        <p:nvSpPr>
          <p:cNvPr id="2" name="Text Placeholder 1">
            <a:extLst>
              <a:ext uri="{FF2B5EF4-FFF2-40B4-BE49-F238E27FC236}">
                <a16:creationId xmlns:a16="http://schemas.microsoft.com/office/drawing/2014/main" id="{4C5750B3-0080-4A7E-B531-51F33A141823}"/>
              </a:ext>
            </a:extLst>
          </p:cNvPr>
          <p:cNvSpPr>
            <a:spLocks noGrp="1"/>
          </p:cNvSpPr>
          <p:nvPr>
            <p:ph sz="quarter" idx="10"/>
          </p:nvPr>
        </p:nvSpPr>
        <p:spPr>
          <a:xfrm>
            <a:off x="270067" y="1189813"/>
            <a:ext cx="11651870" cy="4419671"/>
          </a:xfrm>
        </p:spPr>
        <p:txBody>
          <a:bodyPr/>
          <a:lstStyle/>
          <a:p>
            <a:r>
              <a:rPr lang="en-US"/>
              <a:t>Documentation</a:t>
            </a:r>
          </a:p>
          <a:p>
            <a:pPr lvl="1"/>
            <a:r>
              <a:rPr lang="en-US">
                <a:hlinkClick r:id="rId2"/>
              </a:rPr>
              <a:t>https://docs.microsoft.com/xamarin/</a:t>
            </a:r>
            <a:endParaRPr lang="en-US"/>
          </a:p>
          <a:p>
            <a:pPr lvl="1"/>
            <a:r>
              <a:rPr lang="en-US">
                <a:hlinkClick r:id="rId3"/>
              </a:rPr>
              <a:t>https://docs.microsoft.com/dual-screen/</a:t>
            </a:r>
            <a:endParaRPr lang="en-US"/>
          </a:p>
          <a:p>
            <a:r>
              <a:rPr lang="en-US"/>
              <a:t>Samples</a:t>
            </a:r>
          </a:p>
          <a:p>
            <a:pPr lvl="1"/>
            <a:r>
              <a:rPr lang="en-US" dirty="0">
                <a:hlinkClick r:id="rId4"/>
              </a:rPr>
              <a:t>https://github.com/maddyleger1/MonkeysRefresh</a:t>
            </a:r>
            <a:endParaRPr lang="en-US">
              <a:hlinkClick r:id="rId5"/>
            </a:endParaRPr>
          </a:p>
          <a:p>
            <a:pPr lvl="1"/>
            <a:r>
              <a:rPr lang="en-US">
                <a:hlinkClick r:id="rId5"/>
              </a:rPr>
              <a:t>https://github.com/microsoft/surface-duo-sdk-xamarin-samples</a:t>
            </a:r>
            <a:endParaRPr lang="en-US"/>
          </a:p>
          <a:p>
            <a:pPr lvl="1"/>
            <a:r>
              <a:rPr lang="en-US">
                <a:hlinkClick r:id="rId6"/>
              </a:rPr>
              <a:t>https://github.com/xamarin/app-xamarintv</a:t>
            </a:r>
            <a:endParaRPr lang="en-US"/>
          </a:p>
          <a:p>
            <a:r>
              <a:rPr lang="en-US"/>
              <a:t>Reach Out</a:t>
            </a:r>
          </a:p>
          <a:p>
            <a:pPr lvl="1"/>
            <a:r>
              <a:rPr lang="en-US"/>
              <a:t>@</a:t>
            </a:r>
            <a:r>
              <a:rPr lang="en-US" err="1"/>
              <a:t>JamesMontemagno</a:t>
            </a:r>
            <a:endParaRPr lang="en-US"/>
          </a:p>
          <a:p>
            <a:pPr lvl="1"/>
            <a:r>
              <a:rPr lang="en-US"/>
              <a:t>@MaddyLeger1</a:t>
            </a:r>
          </a:p>
          <a:p>
            <a:pPr marL="336016" lvl="1" indent="0">
              <a:buNone/>
            </a:pPr>
            <a:endParaRPr lang="en-US"/>
          </a:p>
        </p:txBody>
      </p:sp>
    </p:spTree>
    <p:extLst>
      <p:ext uri="{BB962C8B-B14F-4D97-AF65-F5344CB8AC3E}">
        <p14:creationId xmlns:p14="http://schemas.microsoft.com/office/powerpoint/2010/main" val="143699931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25DF8-8A50-D74B-B0B8-CD319AD3D817}"/>
              </a:ext>
            </a:extLst>
          </p:cNvPr>
          <p:cNvPicPr>
            <a:picLocks noChangeAspect="1"/>
          </p:cNvPicPr>
          <p:nvPr/>
        </p:nvPicPr>
        <p:blipFill>
          <a:blip r:embed="rId3"/>
          <a:stretch>
            <a:fillRect/>
          </a:stretch>
        </p:blipFill>
        <p:spPr>
          <a:xfrm>
            <a:off x="8788006" y="222422"/>
            <a:ext cx="4896809" cy="6858000"/>
          </a:xfrm>
          <a:prstGeom prst="rect">
            <a:avLst/>
          </a:prstGeom>
        </p:spPr>
      </p:pic>
      <p:sp>
        <p:nvSpPr>
          <p:cNvPr id="5" name="Title 4">
            <a:extLst>
              <a:ext uri="{FF2B5EF4-FFF2-40B4-BE49-F238E27FC236}">
                <a16:creationId xmlns:a16="http://schemas.microsoft.com/office/drawing/2014/main" id="{396F7523-2522-6F4F-A4D7-0DD4A0A8EB19}"/>
              </a:ext>
            </a:extLst>
          </p:cNvPr>
          <p:cNvSpPr>
            <a:spLocks noGrp="1"/>
          </p:cNvSpPr>
          <p:nvPr>
            <p:ph type="ctrTitle"/>
          </p:nvPr>
        </p:nvSpPr>
        <p:spPr>
          <a:xfrm>
            <a:off x="2452914" y="1122363"/>
            <a:ext cx="8215086" cy="2387600"/>
          </a:xfrm>
        </p:spPr>
        <p:txBody>
          <a:bodyPr>
            <a:normAutofit/>
          </a:bodyPr>
          <a:lstStyle/>
          <a:p>
            <a:pPr algn="l"/>
            <a:r>
              <a:rPr lang="en-US" sz="3200" b="1">
                <a:latin typeface="Segoe UI Semibold" panose="020B0502040204020203" pitchFamily="34" charset="0"/>
                <a:cs typeface="Segoe UI Semibold" panose="020B0502040204020203" pitchFamily="34" charset="0"/>
              </a:rPr>
              <a:t>What is Xamarin?</a:t>
            </a:r>
          </a:p>
        </p:txBody>
      </p:sp>
      <p:pic>
        <p:nvPicPr>
          <p:cNvPr id="8" name="Picture 7">
            <a:extLst>
              <a:ext uri="{FF2B5EF4-FFF2-40B4-BE49-F238E27FC236}">
                <a16:creationId xmlns:a16="http://schemas.microsoft.com/office/drawing/2014/main" id="{219AC79F-029E-524D-9B1B-40E1524B8600}"/>
              </a:ext>
            </a:extLst>
          </p:cNvPr>
          <p:cNvPicPr>
            <a:picLocks noChangeAspect="1"/>
          </p:cNvPicPr>
          <p:nvPr/>
        </p:nvPicPr>
        <p:blipFill>
          <a:blip r:embed="rId4"/>
          <a:stretch>
            <a:fillRect/>
          </a:stretch>
        </p:blipFill>
        <p:spPr>
          <a:xfrm>
            <a:off x="790461" y="2559277"/>
            <a:ext cx="1467077" cy="1306286"/>
          </a:xfrm>
          <a:prstGeom prst="rect">
            <a:avLst/>
          </a:prstGeom>
        </p:spPr>
      </p:pic>
    </p:spTree>
    <p:extLst>
      <p:ext uri="{BB962C8B-B14F-4D97-AF65-F5344CB8AC3E}">
        <p14:creationId xmlns:p14="http://schemas.microsoft.com/office/powerpoint/2010/main" val="2333301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635000" y="1443841"/>
            <a:ext cx="10922000" cy="3600986"/>
          </a:xfrm>
          <a:prstGeom prst="rect">
            <a:avLst/>
          </a:prstGeom>
        </p:spPr>
        <p:txBody>
          <a:bodyPr wrap="square">
            <a:spAutoFit/>
          </a:bodyPr>
          <a:lstStyle/>
          <a:p>
            <a:pPr algn="ctr"/>
            <a:r>
              <a:rPr lang="en-US" sz="3600">
                <a:solidFill>
                  <a:srgbClr val="512BD4"/>
                </a:solidFill>
                <a:latin typeface="Segoe UI" panose="020B0502040204020203" pitchFamily="34" charset="0"/>
                <a:ea typeface="Segoe UI Symbol" panose="020B0502040204020203" pitchFamily="34" charset="0"/>
                <a:cs typeface="Segoe UI" panose="020B0502040204020203" pitchFamily="34" charset="0"/>
              </a:rPr>
              <a:t>An </a:t>
            </a:r>
            <a:r>
              <a:rPr lang="en-US" sz="4800">
                <a:solidFill>
                  <a:srgbClr val="512BD4"/>
                </a:solidFill>
                <a:latin typeface="Segoe UI" panose="020B0502040204020203" pitchFamily="34" charset="0"/>
                <a:ea typeface="Segoe UI Symbol" panose="020B0502040204020203" pitchFamily="34" charset="0"/>
                <a:cs typeface="Segoe UI" panose="020B0502040204020203" pitchFamily="34" charset="0"/>
              </a:rPr>
              <a:t>open source </a:t>
            </a:r>
            <a:r>
              <a:rPr lang="en-US" sz="3600">
                <a:solidFill>
                  <a:srgbClr val="512BD4"/>
                </a:solidFill>
                <a:latin typeface="Segoe UI" panose="020B0502040204020203" pitchFamily="34" charset="0"/>
                <a:ea typeface="Segoe UI Symbol" panose="020B0502040204020203" pitchFamily="34" charset="0"/>
                <a:cs typeface="Segoe UI" panose="020B0502040204020203" pitchFamily="34" charset="0"/>
              </a:rPr>
              <a:t>app platform</a:t>
            </a:r>
          </a:p>
          <a:p>
            <a:pPr algn="ctr"/>
            <a:r>
              <a:rPr lang="en-US" sz="3600">
                <a:solidFill>
                  <a:srgbClr val="512BD4"/>
                </a:solidFill>
                <a:latin typeface="Segoe UI" panose="020B0502040204020203" pitchFamily="34" charset="0"/>
                <a:ea typeface="Segoe UI Symbol" panose="020B0502040204020203" pitchFamily="34" charset="0"/>
                <a:cs typeface="Segoe UI" panose="020B0502040204020203" pitchFamily="34" charset="0"/>
              </a:rPr>
              <a:t>from Microsoft for </a:t>
            </a:r>
          </a:p>
          <a:p>
            <a:pPr algn="ctr"/>
            <a:r>
              <a:rPr lang="en-US" sz="3600">
                <a:solidFill>
                  <a:srgbClr val="512BD4"/>
                </a:solidFill>
                <a:latin typeface="Segoe UI" panose="020B0502040204020203" pitchFamily="34" charset="0"/>
                <a:ea typeface="Segoe UI Symbol" panose="020B0502040204020203" pitchFamily="34" charset="0"/>
                <a:cs typeface="Segoe UI" panose="020B0502040204020203" pitchFamily="34" charset="0"/>
              </a:rPr>
              <a:t>building </a:t>
            </a:r>
            <a:r>
              <a:rPr lang="en-US" sz="4800">
                <a:solidFill>
                  <a:srgbClr val="512BD4"/>
                </a:solidFill>
                <a:latin typeface="Segoe UI" panose="020B0502040204020203" pitchFamily="34" charset="0"/>
                <a:ea typeface="Segoe UI Symbol" panose="020B0502040204020203" pitchFamily="34" charset="0"/>
                <a:cs typeface="Segoe UI" panose="020B0502040204020203" pitchFamily="34" charset="0"/>
              </a:rPr>
              <a:t>modern &amp; performant</a:t>
            </a:r>
            <a:endParaRPr lang="en-US" sz="3600">
              <a:solidFill>
                <a:srgbClr val="512BD4"/>
              </a:solidFill>
              <a:latin typeface="Segoe UI" panose="020B0502040204020203" pitchFamily="34" charset="0"/>
              <a:ea typeface="Segoe UI Symbol" panose="020B0502040204020203" pitchFamily="34" charset="0"/>
              <a:cs typeface="Segoe UI" panose="020B0502040204020203" pitchFamily="34" charset="0"/>
            </a:endParaRPr>
          </a:p>
          <a:p>
            <a:pPr algn="ctr"/>
            <a:r>
              <a:rPr lang="en-US" sz="4800">
                <a:solidFill>
                  <a:srgbClr val="512BD4"/>
                </a:solidFill>
                <a:latin typeface="Segoe UI" panose="020B0502040204020203" pitchFamily="34" charset="0"/>
                <a:ea typeface="Segoe UI Symbol" panose="020B0502040204020203" pitchFamily="34" charset="0"/>
                <a:cs typeface="Segoe UI" panose="020B0502040204020203" pitchFamily="34" charset="0"/>
              </a:rPr>
              <a:t>iOS, Android, macOS, </a:t>
            </a:r>
          </a:p>
          <a:p>
            <a:pPr algn="ctr"/>
            <a:r>
              <a:rPr lang="en-US" sz="4800" err="1">
                <a:solidFill>
                  <a:srgbClr val="512BD4"/>
                </a:solidFill>
                <a:latin typeface="Segoe UI" panose="020B0502040204020203" pitchFamily="34" charset="0"/>
                <a:ea typeface="Segoe UI Symbol" panose="020B0502040204020203" pitchFamily="34" charset="0"/>
                <a:cs typeface="Segoe UI" panose="020B0502040204020203" pitchFamily="34" charset="0"/>
              </a:rPr>
              <a:t>watchOS</a:t>
            </a:r>
            <a:r>
              <a:rPr lang="en-US" sz="4800">
                <a:solidFill>
                  <a:srgbClr val="512BD4"/>
                </a:solidFill>
                <a:latin typeface="Segoe UI" panose="020B0502040204020203" pitchFamily="34" charset="0"/>
                <a:ea typeface="Segoe UI Symbol" panose="020B0502040204020203" pitchFamily="34" charset="0"/>
                <a:cs typeface="Segoe UI" panose="020B0502040204020203" pitchFamily="34" charset="0"/>
              </a:rPr>
              <a:t>, &amp; </a:t>
            </a:r>
            <a:r>
              <a:rPr lang="en-US" sz="4800" err="1">
                <a:solidFill>
                  <a:srgbClr val="512BD4"/>
                </a:solidFill>
                <a:latin typeface="Segoe UI" panose="020B0502040204020203" pitchFamily="34" charset="0"/>
                <a:ea typeface="Segoe UI Symbol" panose="020B0502040204020203" pitchFamily="34" charset="0"/>
                <a:cs typeface="Segoe UI" panose="020B0502040204020203" pitchFamily="34" charset="0"/>
              </a:rPr>
              <a:t>tvOS</a:t>
            </a:r>
            <a:r>
              <a:rPr lang="en-US" sz="4800">
                <a:solidFill>
                  <a:srgbClr val="512BD4"/>
                </a:solidFill>
                <a:latin typeface="Segoe UI" panose="020B0502040204020203" pitchFamily="34" charset="0"/>
                <a:ea typeface="Segoe UI Symbol" panose="020B0502040204020203" pitchFamily="34" charset="0"/>
                <a:cs typeface="Segoe UI" panose="020B0502040204020203" pitchFamily="34" charset="0"/>
              </a:rPr>
              <a:t> apps </a:t>
            </a:r>
            <a:r>
              <a:rPr lang="en-US" sz="3600">
                <a:solidFill>
                  <a:srgbClr val="512BD4"/>
                </a:solidFill>
                <a:latin typeface="Segoe UI" panose="020B0502040204020203" pitchFamily="34" charset="0"/>
                <a:ea typeface="Segoe UI Symbol" panose="020B0502040204020203" pitchFamily="34" charset="0"/>
                <a:cs typeface="Segoe UI" panose="020B0502040204020203" pitchFamily="34" charset="0"/>
              </a:rPr>
              <a:t>with .NET. </a:t>
            </a:r>
          </a:p>
        </p:txBody>
      </p:sp>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3" name="Rectangle 62"/>
          <p:cNvSpPr/>
          <p:nvPr/>
        </p:nvSpPr>
        <p:spPr bwMode="auto">
          <a:xfrm>
            <a:off x="-15860" y="973"/>
            <a:ext cx="3938276" cy="6855568"/>
          </a:xfrm>
          <a:prstGeom prst="rect">
            <a:avLst/>
          </a:prstGeom>
          <a:solidFill>
            <a:srgbClr val="512BD4"/>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48" name="microsoft"/>
          <p:cNvSpPr/>
          <p:nvPr/>
        </p:nvSpPr>
        <p:spPr>
          <a:xfrm>
            <a:off x="165180" y="2150570"/>
            <a:ext cx="3584346" cy="2191754"/>
          </a:xfrm>
          <a:prstGeom prst="rect">
            <a:avLst/>
          </a:prstGeom>
        </p:spPr>
        <p:txBody>
          <a:bodyPr wrap="square" lIns="179234" anchor="t">
            <a:spAutoFit/>
          </a:bodyPr>
          <a:lstStyle/>
          <a:p>
            <a:pPr defTabSz="896042" fontAlgn="base">
              <a:lnSpc>
                <a:spcPct val="90000"/>
              </a:lnSpc>
              <a:spcBef>
                <a:spcPct val="0"/>
              </a:spcBef>
              <a:spcAft>
                <a:spcPts val="1174"/>
              </a:spcAft>
              <a:defRPr/>
            </a:pPr>
            <a:endParaRPr lang="en-US" sz="4312" kern="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endParaRPr>
          </a:p>
          <a:p>
            <a:pPr defTabSz="896042" fontAlgn="base">
              <a:lnSpc>
                <a:spcPct val="90000"/>
              </a:lnSpc>
              <a:spcBef>
                <a:spcPct val="0"/>
              </a:spcBef>
              <a:spcAft>
                <a:spcPts val="1174"/>
              </a:spcAft>
              <a:defRPr/>
            </a:pPr>
            <a:endParaRPr lang="en-US" sz="4312" kern="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endParaRPr>
          </a:p>
          <a:p>
            <a:pPr defTabSz="896042" fontAlgn="base">
              <a:lnSpc>
                <a:spcPct val="90000"/>
              </a:lnSpc>
              <a:spcBef>
                <a:spcPct val="0"/>
              </a:spcBef>
              <a:spcAft>
                <a:spcPts val="1174"/>
              </a:spcAft>
              <a:defRPr/>
            </a:pPr>
            <a:r>
              <a:rPr lang="en-US" sz="4312" kern="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Xamarin</a:t>
            </a:r>
          </a:p>
        </p:txBody>
      </p:sp>
      <p:sp>
        <p:nvSpPr>
          <p:cNvPr id="53" name="TextBox 52"/>
          <p:cNvSpPr txBox="1"/>
          <p:nvPr/>
        </p:nvSpPr>
        <p:spPr>
          <a:xfrm>
            <a:off x="264563" y="4325207"/>
            <a:ext cx="3481778" cy="1832036"/>
          </a:xfrm>
          <a:prstGeom prst="rect">
            <a:avLst/>
          </a:prstGeom>
        </p:spPr>
        <p:txBody>
          <a:bodyPr wrap="square" rtlCol="0" anchor="t" anchorCtr="0">
            <a:spAutoFit/>
          </a:bodyPr>
          <a:lstStyle/>
          <a:p>
            <a:pPr defTabSz="896042">
              <a:lnSpc>
                <a:spcPct val="90000"/>
              </a:lnSpc>
              <a:spcBef>
                <a:spcPct val="0"/>
              </a:spcBef>
              <a:spcAft>
                <a:spcPts val="1567"/>
              </a:spcAft>
              <a:defRPr/>
            </a:pPr>
            <a:r>
              <a:rPr lang="en-US" sz="2353" kern="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Loved by developers,</a:t>
            </a:r>
            <a:br>
              <a:rPr lang="en-US" sz="2353" kern="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353" kern="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trusted by enterprise</a:t>
            </a:r>
          </a:p>
          <a:p>
            <a:pPr defTabSz="896042">
              <a:lnSpc>
                <a:spcPct val="90000"/>
              </a:lnSpc>
              <a:spcBef>
                <a:spcPct val="0"/>
              </a:spcBef>
              <a:spcAft>
                <a:spcPts val="1567"/>
              </a:spcAft>
              <a:defRPr/>
            </a:pPr>
            <a:endParaRPr lang="en-US" sz="2353" kern="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a:p>
            <a:pPr defTabSz="896042">
              <a:lnSpc>
                <a:spcPct val="90000"/>
              </a:lnSpc>
              <a:spcBef>
                <a:spcPct val="0"/>
              </a:spcBef>
              <a:spcAft>
                <a:spcPts val="1567"/>
              </a:spcAft>
              <a:defRPr/>
            </a:pPr>
            <a:endParaRPr lang="en-US" sz="2353" kern="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2" name="Group 1">
            <a:extLst>
              <a:ext uri="{FF2B5EF4-FFF2-40B4-BE49-F238E27FC236}">
                <a16:creationId xmlns:a16="http://schemas.microsoft.com/office/drawing/2014/main" id="{FE20C3AF-A20A-47AC-BFA5-841D7D2FD969}"/>
              </a:ext>
            </a:extLst>
          </p:cNvPr>
          <p:cNvGrpSpPr/>
          <p:nvPr/>
        </p:nvGrpSpPr>
        <p:grpSpPr>
          <a:xfrm>
            <a:off x="4524527" y="-117307"/>
            <a:ext cx="7317990" cy="6726125"/>
            <a:chOff x="4524527" y="-117307"/>
            <a:chExt cx="7317990" cy="6726125"/>
          </a:xfrm>
        </p:grpSpPr>
        <p:grpSp>
          <p:nvGrpSpPr>
            <p:cNvPr id="41" name="Group 40"/>
            <p:cNvGrpSpPr/>
            <p:nvPr/>
          </p:nvGrpSpPr>
          <p:grpSpPr>
            <a:xfrm>
              <a:off x="4531649" y="177025"/>
              <a:ext cx="1485451" cy="4627986"/>
              <a:chOff x="4633357" y="662152"/>
              <a:chExt cx="1786733" cy="5566643"/>
            </a:xfrm>
          </p:grpSpPr>
          <p:pic>
            <p:nvPicPr>
              <p:cNvPr id="43" name="Picture 4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983044" y="4972640"/>
                <a:ext cx="1087359" cy="426449"/>
              </a:xfrm>
              <a:prstGeom prst="rect">
                <a:avLst/>
              </a:prstGeom>
            </p:spPr>
          </p:pic>
          <p:pic>
            <p:nvPicPr>
              <p:cNvPr id="59" name="Picture 58"/>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132589" y="2228765"/>
                <a:ext cx="788269" cy="547478"/>
              </a:xfrm>
              <a:prstGeom prst="rect">
                <a:avLst/>
              </a:prstGeom>
            </p:spPr>
          </p:pic>
          <p:pic>
            <p:nvPicPr>
              <p:cNvPr id="60" name="Picture 59"/>
              <p:cNvPicPr>
                <a:picLocks noChangeAspect="1"/>
              </p:cNvPicPr>
              <p:nvPr/>
            </p:nvPicPr>
            <p:blipFill>
              <a:blip r:embed="rId5"/>
              <a:stretch>
                <a:fillRect/>
              </a:stretch>
            </p:blipFill>
            <p:spPr>
              <a:xfrm>
                <a:off x="4841807" y="1273046"/>
                <a:ext cx="1369833" cy="731508"/>
              </a:xfrm>
              <a:prstGeom prst="rect">
                <a:avLst/>
              </a:prstGeom>
            </p:spPr>
          </p:pic>
          <p:pic>
            <p:nvPicPr>
              <p:cNvPr id="64" name="Picture 63"/>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988238" y="4041535"/>
                <a:ext cx="1076971" cy="472575"/>
              </a:xfrm>
              <a:prstGeom prst="rect">
                <a:avLst/>
              </a:prstGeom>
            </p:spPr>
          </p:pic>
          <p:pic>
            <p:nvPicPr>
              <p:cNvPr id="65" name="Picture 64"/>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202902" y="3180988"/>
                <a:ext cx="647643" cy="345194"/>
              </a:xfrm>
              <a:prstGeom prst="rect">
                <a:avLst/>
              </a:prstGeom>
            </p:spPr>
          </p:pic>
          <p:pic>
            <p:nvPicPr>
              <p:cNvPr id="69" name="Picture 68"/>
              <p:cNvPicPr>
                <a:picLocks noChangeAspect="1"/>
              </p:cNvPicPr>
              <p:nvPr/>
            </p:nvPicPr>
            <p:blipFill>
              <a:blip r:embed="rId8" cstate="hqprint">
                <a:clrChange>
                  <a:clrFrom>
                    <a:srgbClr val="FEFCFB"/>
                  </a:clrFrom>
                  <a:clrTo>
                    <a:srgbClr val="FEFCFB">
                      <a:alpha val="0"/>
                    </a:srgbClr>
                  </a:clrTo>
                </a:clrChange>
                <a:extLst>
                  <a:ext uri="{28A0092B-C50C-407E-A947-70E740481C1C}">
                    <a14:useLocalDpi xmlns:a14="http://schemas.microsoft.com/office/drawing/2010/main"/>
                  </a:ext>
                </a:extLst>
              </a:blip>
              <a:stretch>
                <a:fillRect/>
              </a:stretch>
            </p:blipFill>
            <p:spPr>
              <a:xfrm>
                <a:off x="4633357" y="662152"/>
                <a:ext cx="1786733" cy="529291"/>
              </a:xfrm>
              <a:prstGeom prst="rect">
                <a:avLst/>
              </a:prstGeom>
            </p:spPr>
          </p:pic>
          <p:pic>
            <p:nvPicPr>
              <p:cNvPr id="70" name="Picture 69" descr="A picture containing drawing&#10;&#10;Description generated with very high confidence"/>
              <p:cNvPicPr>
                <a:picLocks noChangeAspect="1"/>
              </p:cNvPicPr>
              <p:nvPr/>
            </p:nvPicPr>
            <p:blipFill>
              <a:blip r:embed="rId9"/>
              <a:stretch>
                <a:fillRect/>
              </a:stretch>
            </p:blipFill>
            <p:spPr>
              <a:xfrm>
                <a:off x="4998207" y="6000130"/>
                <a:ext cx="1057036" cy="228665"/>
              </a:xfrm>
              <a:prstGeom prst="rect">
                <a:avLst/>
              </a:prstGeom>
            </p:spPr>
          </p:pic>
        </p:grpSp>
        <p:grpSp>
          <p:nvGrpSpPr>
            <p:cNvPr id="71" name="Group 70"/>
            <p:cNvGrpSpPr/>
            <p:nvPr/>
          </p:nvGrpSpPr>
          <p:grpSpPr>
            <a:xfrm>
              <a:off x="10156538" y="-117307"/>
              <a:ext cx="1685979" cy="5238545"/>
              <a:chOff x="9685665" y="164658"/>
              <a:chExt cx="2027932" cy="6301036"/>
            </a:xfrm>
          </p:grpSpPr>
          <p:pic>
            <p:nvPicPr>
              <p:cNvPr id="72" name="Picture 71"/>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9685665" y="164658"/>
                <a:ext cx="2027932" cy="1524278"/>
              </a:xfrm>
              <a:prstGeom prst="rect">
                <a:avLst/>
              </a:prstGeom>
            </p:spPr>
          </p:pic>
          <p:pic>
            <p:nvPicPr>
              <p:cNvPr id="73" name="Picture 72"/>
              <p:cNvPicPr>
                <a:picLocks noChangeAspect="1"/>
              </p:cNvPicPr>
              <p:nvPr/>
            </p:nvPicPr>
            <p:blipFill>
              <a:blip r:embed="rId11"/>
              <a:stretch>
                <a:fillRect/>
              </a:stretch>
            </p:blipFill>
            <p:spPr>
              <a:xfrm>
                <a:off x="9996939" y="2650894"/>
                <a:ext cx="1405384" cy="1405383"/>
              </a:xfrm>
              <a:prstGeom prst="rect">
                <a:avLst/>
              </a:prstGeom>
            </p:spPr>
          </p:pic>
          <p:pic>
            <p:nvPicPr>
              <p:cNvPr id="74" name="Picture 73"/>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0033505" y="1251517"/>
                <a:ext cx="1332253" cy="774566"/>
              </a:xfrm>
              <a:prstGeom prst="rect">
                <a:avLst/>
              </a:prstGeom>
            </p:spPr>
          </p:pic>
          <p:pic>
            <p:nvPicPr>
              <p:cNvPr id="75" name="Picture 74"/>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975880" y="5057760"/>
                <a:ext cx="1447503" cy="256209"/>
              </a:xfrm>
              <a:prstGeom prst="rect">
                <a:avLst/>
              </a:prstGeom>
            </p:spPr>
          </p:pic>
          <p:pic>
            <p:nvPicPr>
              <p:cNvPr id="76" name="Picture 75"/>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10024408" y="5763233"/>
                <a:ext cx="1350446" cy="702461"/>
              </a:xfrm>
              <a:prstGeom prst="rect">
                <a:avLst/>
              </a:prstGeom>
            </p:spPr>
          </p:pic>
          <p:pic>
            <p:nvPicPr>
              <p:cNvPr id="77" name="Picture 76"/>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9896932" y="2158681"/>
                <a:ext cx="1605399" cy="687646"/>
              </a:xfrm>
              <a:prstGeom prst="rect">
                <a:avLst/>
              </a:prstGeom>
            </p:spPr>
          </p:pic>
          <p:pic>
            <p:nvPicPr>
              <p:cNvPr id="78" name="Picture 77"/>
              <p:cNvPicPr>
                <a:picLocks noChangeAspect="1"/>
              </p:cNvPicPr>
              <p:nvPr/>
            </p:nvPicPr>
            <p:blipFill>
              <a:blip r:embed="rId16"/>
              <a:stretch>
                <a:fillRect/>
              </a:stretch>
            </p:blipFill>
            <p:spPr>
              <a:xfrm>
                <a:off x="9762367" y="3871674"/>
                <a:ext cx="1874529" cy="812297"/>
              </a:xfrm>
              <a:prstGeom prst="rect">
                <a:avLst/>
              </a:prstGeom>
            </p:spPr>
          </p:pic>
        </p:grpSp>
        <p:grpSp>
          <p:nvGrpSpPr>
            <p:cNvPr id="79" name="Group 78"/>
            <p:cNvGrpSpPr/>
            <p:nvPr/>
          </p:nvGrpSpPr>
          <p:grpSpPr>
            <a:xfrm>
              <a:off x="8290128" y="197898"/>
              <a:ext cx="1488880" cy="4639044"/>
              <a:chOff x="8073056" y="687256"/>
              <a:chExt cx="1790857" cy="5579944"/>
            </a:xfrm>
          </p:grpSpPr>
          <p:pic>
            <p:nvPicPr>
              <p:cNvPr id="80" name="Picture 79"/>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8292991" y="4277947"/>
                <a:ext cx="1332704" cy="170132"/>
              </a:xfrm>
              <a:prstGeom prst="rect">
                <a:avLst/>
              </a:prstGeom>
            </p:spPr>
          </p:pic>
          <p:grpSp>
            <p:nvGrpSpPr>
              <p:cNvPr id="81" name="Group 80"/>
              <p:cNvGrpSpPr/>
              <p:nvPr/>
            </p:nvGrpSpPr>
            <p:grpSpPr>
              <a:xfrm>
                <a:off x="8073056" y="687256"/>
                <a:ext cx="1790857" cy="5579944"/>
                <a:chOff x="8039806" y="687256"/>
                <a:chExt cx="1790857" cy="5579944"/>
              </a:xfrm>
            </p:grpSpPr>
            <p:pic>
              <p:nvPicPr>
                <p:cNvPr id="82" name="Picture 81"/>
                <p:cNvPicPr>
                  <a:picLocks noChangeAspect="1"/>
                </p:cNvPicPr>
                <p:nvPr/>
              </p:nvPicPr>
              <p:blipFill>
                <a:blip r:embed="rId18"/>
                <a:stretch>
                  <a:fillRect/>
                </a:stretch>
              </p:blipFill>
              <p:spPr>
                <a:xfrm>
                  <a:off x="8338860" y="3032462"/>
                  <a:ext cx="1192748" cy="642247"/>
                </a:xfrm>
                <a:prstGeom prst="rect">
                  <a:avLst/>
                </a:prstGeom>
              </p:spPr>
            </p:pic>
            <p:pic>
              <p:nvPicPr>
                <p:cNvPr id="83" name="Picture 82"/>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8187223" y="687256"/>
                  <a:ext cx="1496022" cy="479083"/>
                </a:xfrm>
                <a:prstGeom prst="rect">
                  <a:avLst/>
                </a:prstGeom>
              </p:spPr>
            </p:pic>
            <p:pic>
              <p:nvPicPr>
                <p:cNvPr id="84" name="Picture 83"/>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8291926" y="1485512"/>
                  <a:ext cx="1286617" cy="306577"/>
                </a:xfrm>
                <a:prstGeom prst="rect">
                  <a:avLst/>
                </a:prstGeom>
              </p:spPr>
            </p:pic>
            <p:pic>
              <p:nvPicPr>
                <p:cNvPr id="85" name="Picture 84"/>
                <p:cNvPicPr>
                  <a:picLocks noChangeAspect="1"/>
                </p:cNvPicPr>
                <p:nvPr/>
              </p:nvPicPr>
              <p:blipFill>
                <a:blip r:embed="rId21"/>
                <a:stretch>
                  <a:fillRect/>
                </a:stretch>
              </p:blipFill>
              <p:spPr>
                <a:xfrm>
                  <a:off x="8324967" y="4949080"/>
                  <a:ext cx="1220534" cy="473568"/>
                </a:xfrm>
                <a:prstGeom prst="rect">
                  <a:avLst/>
                </a:prstGeom>
              </p:spPr>
            </p:pic>
            <p:pic>
              <p:nvPicPr>
                <p:cNvPr id="86" name="Picture 85"/>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8121362" y="5961726"/>
                  <a:ext cx="1627744" cy="305474"/>
                </a:xfrm>
                <a:prstGeom prst="rect">
                  <a:avLst/>
                </a:prstGeom>
              </p:spPr>
            </p:pic>
            <p:pic>
              <p:nvPicPr>
                <p:cNvPr id="87" name="Picture 86"/>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8039806" y="2417136"/>
                  <a:ext cx="1790857" cy="152496"/>
                </a:xfrm>
                <a:prstGeom prst="rect">
                  <a:avLst/>
                </a:prstGeom>
              </p:spPr>
            </p:pic>
          </p:grpSp>
        </p:grpSp>
        <p:grpSp>
          <p:nvGrpSpPr>
            <p:cNvPr id="88" name="Group 87"/>
            <p:cNvGrpSpPr/>
            <p:nvPr/>
          </p:nvGrpSpPr>
          <p:grpSpPr>
            <a:xfrm>
              <a:off x="6322789" y="772305"/>
              <a:ext cx="1589808" cy="3391653"/>
              <a:chOff x="6079930" y="1378168"/>
              <a:chExt cx="1912257" cy="4079553"/>
            </a:xfrm>
          </p:grpSpPr>
          <p:pic>
            <p:nvPicPr>
              <p:cNvPr id="89" name="Picture 88"/>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6426871" y="4914007"/>
                <a:ext cx="1218375" cy="543714"/>
              </a:xfrm>
              <a:prstGeom prst="rect">
                <a:avLst/>
              </a:prstGeom>
            </p:spPr>
          </p:pic>
          <p:pic>
            <p:nvPicPr>
              <p:cNvPr id="90" name="Picture 89"/>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a:off x="6460249" y="1378168"/>
                <a:ext cx="1151618" cy="521265"/>
              </a:xfrm>
              <a:prstGeom prst="rect">
                <a:avLst/>
              </a:prstGeom>
            </p:spPr>
          </p:pic>
          <p:pic>
            <p:nvPicPr>
              <p:cNvPr id="91" name="Picture 90"/>
              <p:cNvPicPr>
                <a:picLocks noChangeAspect="1"/>
              </p:cNvPicPr>
              <p:nvPr/>
            </p:nvPicPr>
            <p:blipFill>
              <a:blip r:embed="rId26"/>
              <a:stretch>
                <a:fillRect/>
              </a:stretch>
            </p:blipFill>
            <p:spPr>
              <a:xfrm>
                <a:off x="6079930" y="2971134"/>
                <a:ext cx="1912257" cy="764902"/>
              </a:xfrm>
              <a:prstGeom prst="rect">
                <a:avLst/>
              </a:prstGeom>
            </p:spPr>
          </p:pic>
          <p:pic>
            <p:nvPicPr>
              <p:cNvPr id="93" name="Picture 92"/>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6443428" y="2270605"/>
                <a:ext cx="1185261" cy="463798"/>
              </a:xfrm>
              <a:prstGeom prst="rect">
                <a:avLst/>
              </a:prstGeom>
            </p:spPr>
          </p:pic>
          <p:pic>
            <p:nvPicPr>
              <p:cNvPr id="94" name="Picture 93"/>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6185815" y="4107565"/>
                <a:ext cx="1700486" cy="340514"/>
              </a:xfrm>
              <a:prstGeom prst="rect">
                <a:avLst/>
              </a:prstGeom>
            </p:spPr>
          </p:pic>
        </p:grpSp>
        <p:pic>
          <p:nvPicPr>
            <p:cNvPr id="3074" name="Picture 2" descr="https://upload.wikimedia.org/wikipedia/commons/thumb/6/6b/United_Parcel_Service_logo_2014.svg/859px-United_Parcel_Service_logo_2014.svg.png">
              <a:extLst>
                <a:ext uri="{FF2B5EF4-FFF2-40B4-BE49-F238E27FC236}">
                  <a16:creationId xmlns:a16="http://schemas.microsoft.com/office/drawing/2014/main" id="{12AA912F-CEFA-4AD8-8B63-C96DA6F24736}"/>
                </a:ext>
              </a:extLst>
            </p:cNvPr>
            <p:cNvPicPr>
              <a:picLocks noChangeAspect="1" noChangeArrowheads="1"/>
            </p:cNvPicPr>
            <p:nvPr/>
          </p:nvPicPr>
          <p:blipFill>
            <a:blip r:embed="rId29" cstate="hqprint">
              <a:extLst>
                <a:ext uri="{28A0092B-C50C-407E-A947-70E740481C1C}">
                  <a14:useLocalDpi xmlns:a14="http://schemas.microsoft.com/office/drawing/2010/main"/>
                </a:ext>
              </a:extLst>
            </a:blip>
            <a:srcRect/>
            <a:stretch>
              <a:fillRect/>
            </a:stretch>
          </p:blipFill>
          <p:spPr bwMode="auto">
            <a:xfrm>
              <a:off x="6919606" y="167818"/>
              <a:ext cx="396175" cy="4722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upload.wikimedia.org/wikipedia/en/thumb/7/71/Minnesota_Twins_logo.svg/1200px-Minnesota_Twins_logo.svg.png">
              <a:extLst>
                <a:ext uri="{FF2B5EF4-FFF2-40B4-BE49-F238E27FC236}">
                  <a16:creationId xmlns:a16="http://schemas.microsoft.com/office/drawing/2014/main" id="{7805715D-897A-4538-8CAD-B9B7F8688A48}"/>
                </a:ext>
              </a:extLst>
            </p:cNvPr>
            <p:cNvPicPr>
              <a:picLocks noChangeAspect="1" noChangeArrowheads="1"/>
            </p:cNvPicPr>
            <p:nvPr/>
          </p:nvPicPr>
          <p:blipFill>
            <a:blip r:embed="rId30" cstate="hqprint">
              <a:extLst>
                <a:ext uri="{28A0092B-C50C-407E-A947-70E740481C1C}">
                  <a14:useLocalDpi xmlns:a14="http://schemas.microsoft.com/office/drawing/2010/main"/>
                </a:ext>
              </a:extLst>
            </a:blip>
            <a:srcRect/>
            <a:stretch>
              <a:fillRect/>
            </a:stretch>
          </p:blipFill>
          <p:spPr bwMode="auto">
            <a:xfrm>
              <a:off x="8698453" y="5204545"/>
              <a:ext cx="672224" cy="6722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0B0079B-A8FD-4A2E-A03B-1B9D5E60460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901752" y="5307924"/>
              <a:ext cx="748071" cy="465466"/>
            </a:xfrm>
            <a:prstGeom prst="rect">
              <a:avLst/>
            </a:prstGeom>
          </p:spPr>
        </p:pic>
        <p:pic>
          <p:nvPicPr>
            <p:cNvPr id="5" name="Picture 4">
              <a:extLst>
                <a:ext uri="{FF2B5EF4-FFF2-40B4-BE49-F238E27FC236}">
                  <a16:creationId xmlns:a16="http://schemas.microsoft.com/office/drawing/2014/main" id="{313F1696-88AB-4C1D-8B0B-695D7CCC2CE0}"/>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672902" y="5273957"/>
              <a:ext cx="889579" cy="533400"/>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0D2EE189-49F0-494A-98EA-A8F95CEB149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400290" y="6154418"/>
              <a:ext cx="1310913" cy="381496"/>
            </a:xfrm>
            <a:prstGeom prst="rect">
              <a:avLst/>
            </a:prstGeom>
          </p:spPr>
        </p:pic>
        <p:pic>
          <p:nvPicPr>
            <p:cNvPr id="11" name="Picture 10" descr="A close up of a sign&#10;&#10;Description automatically generated">
              <a:extLst>
                <a:ext uri="{FF2B5EF4-FFF2-40B4-BE49-F238E27FC236}">
                  <a16:creationId xmlns:a16="http://schemas.microsoft.com/office/drawing/2014/main" id="{49301654-3AE8-4B1D-AF1C-8920F46EFD2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538003" y="6087048"/>
              <a:ext cx="1134586" cy="516237"/>
            </a:xfrm>
            <a:prstGeom prst="rect">
              <a:avLst/>
            </a:prstGeom>
          </p:spPr>
        </p:pic>
        <p:pic>
          <p:nvPicPr>
            <p:cNvPr id="13" name="Picture 12">
              <a:extLst>
                <a:ext uri="{FF2B5EF4-FFF2-40B4-BE49-F238E27FC236}">
                  <a16:creationId xmlns:a16="http://schemas.microsoft.com/office/drawing/2014/main" id="{EB726A8A-630A-45DE-87A5-B56E44AFE0D6}"/>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524527" y="6081514"/>
              <a:ext cx="1560576" cy="527304"/>
            </a:xfrm>
            <a:prstGeom prst="rect">
              <a:avLst/>
            </a:prstGeom>
          </p:spPr>
        </p:pic>
        <p:pic>
          <p:nvPicPr>
            <p:cNvPr id="15" name="Picture 14" descr="A picture containing clipart&#10;&#10;Description automatically generated">
              <a:extLst>
                <a:ext uri="{FF2B5EF4-FFF2-40B4-BE49-F238E27FC236}">
                  <a16:creationId xmlns:a16="http://schemas.microsoft.com/office/drawing/2014/main" id="{575BAB9D-01FC-492E-8C1E-0A676F5F51F5}"/>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204621" y="5404513"/>
              <a:ext cx="1589808" cy="272288"/>
            </a:xfrm>
            <a:prstGeom prst="rect">
              <a:avLst/>
            </a:prstGeom>
          </p:spPr>
        </p:pic>
        <p:pic>
          <p:nvPicPr>
            <p:cNvPr id="17" name="Picture 16" descr="A close up of a logo&#10;&#10;Description automatically generated">
              <a:extLst>
                <a:ext uri="{FF2B5EF4-FFF2-40B4-BE49-F238E27FC236}">
                  <a16:creationId xmlns:a16="http://schemas.microsoft.com/office/drawing/2014/main" id="{26C77EB6-CF30-43C1-B244-47E79A4C3129}"/>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0217566" y="6168911"/>
              <a:ext cx="1539128" cy="352510"/>
            </a:xfrm>
            <a:prstGeom prst="rect">
              <a:avLst/>
            </a:prstGeom>
          </p:spPr>
        </p:pic>
        <p:pic>
          <p:nvPicPr>
            <p:cNvPr id="19" name="Picture 18" descr="A close up of a logo&#10;&#10;Description automatically generated">
              <a:extLst>
                <a:ext uri="{FF2B5EF4-FFF2-40B4-BE49-F238E27FC236}">
                  <a16:creationId xmlns:a16="http://schemas.microsoft.com/office/drawing/2014/main" id="{9670A25E-B99C-4774-A7B3-C22C3A5F88A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6523223" y="4339060"/>
              <a:ext cx="1188940" cy="741795"/>
            </a:xfrm>
            <a:prstGeom prst="rect">
              <a:avLst/>
            </a:prstGeom>
          </p:spPr>
        </p:pic>
      </p:grpSp>
      <p:pic>
        <p:nvPicPr>
          <p:cNvPr id="47" name="Picture 46" descr="A close up of a logo&#10;&#10;Description automatically generated">
            <a:extLst>
              <a:ext uri="{FF2B5EF4-FFF2-40B4-BE49-F238E27FC236}">
                <a16:creationId xmlns:a16="http://schemas.microsoft.com/office/drawing/2014/main" id="{EF62F723-CAAC-42DE-A775-501B03796FBC}"/>
              </a:ext>
            </a:extLst>
          </p:cNvPr>
          <p:cNvPicPr>
            <a:picLocks noChangeAspect="1"/>
          </p:cNvPicPr>
          <p:nvPr/>
        </p:nvPicPr>
        <p:blipFill>
          <a:blip r:embed="rId39"/>
          <a:stretch>
            <a:fillRect/>
          </a:stretch>
        </p:blipFill>
        <p:spPr>
          <a:xfrm>
            <a:off x="751107" y="855316"/>
            <a:ext cx="2157064" cy="2157064"/>
          </a:xfrm>
          <a:prstGeom prst="rect">
            <a:avLst/>
          </a:prstGeom>
        </p:spPr>
      </p:pic>
    </p:spTree>
    <p:extLst>
      <p:ext uri="{BB962C8B-B14F-4D97-AF65-F5344CB8AC3E}">
        <p14:creationId xmlns:p14="http://schemas.microsoft.com/office/powerpoint/2010/main" val="15992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300"/>
                                        <p:tgtEl>
                                          <p:spTgt spid="48"/>
                                        </p:tgtEl>
                                      </p:cBhvr>
                                    </p:animEffect>
                                  </p:childTnLst>
                                </p:cTn>
                              </p:par>
                              <p:par>
                                <p:cTn id="8" presetID="35" presetClass="path" presetSubtype="0" decel="100000" fill="hold" grpId="1" nodeType="withEffect">
                                  <p:stCondLst>
                                    <p:cond delay="0"/>
                                  </p:stCondLst>
                                  <p:childTnLst>
                                    <p:animMotion origin="layout" path="M -0.05547 0.00023 L 3.125E-6 0.00023 " pathEditMode="relative" rAng="0" ptsTypes="AA">
                                      <p:cBhvr>
                                        <p:cTn id="9" dur="400" fill="hold"/>
                                        <p:tgtEl>
                                          <p:spTgt spid="48"/>
                                        </p:tgtEl>
                                        <p:attrNameLst>
                                          <p:attrName>ppt_x</p:attrName>
                                          <p:attrName>ppt_y</p:attrName>
                                        </p:attrNameLst>
                                      </p:cBhvr>
                                      <p:rCtr x="2773" y="0"/>
                                    </p:animMotion>
                                  </p:childTnLst>
                                </p:cTn>
                              </p:par>
                            </p:childTnLst>
                          </p:cTn>
                        </p:par>
                        <p:par>
                          <p:cTn id="10" fill="hold">
                            <p:stCondLst>
                              <p:cond delay="400"/>
                            </p:stCondLst>
                            <p:childTnLst>
                              <p:par>
                                <p:cTn id="11" presetID="10" presetClass="entr" presetSubtype="0" fill="hold" grpId="0" nodeType="afterEffect">
                                  <p:stCondLst>
                                    <p:cond delay="10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300"/>
                                        <p:tgtEl>
                                          <p:spTgt spid="53"/>
                                        </p:tgtEl>
                                      </p:cBhvr>
                                    </p:animEffect>
                                  </p:childTnLst>
                                </p:cTn>
                              </p:par>
                              <p:par>
                                <p:cTn id="14" presetID="35" presetClass="path" presetSubtype="0" decel="100000" fill="hold" grpId="1" nodeType="withEffect">
                                  <p:stCondLst>
                                    <p:cond delay="0"/>
                                  </p:stCondLst>
                                  <p:childTnLst>
                                    <p:animMotion origin="layout" path="M -0.05547 0.00023 L 1.25E-6 0.00023 " pathEditMode="relative" rAng="0" ptsTypes="AA">
                                      <p:cBhvr>
                                        <p:cTn id="15" dur="400" fill="hold"/>
                                        <p:tgtEl>
                                          <p:spTgt spid="53"/>
                                        </p:tgtEl>
                                        <p:attrNameLst>
                                          <p:attrName>ppt_x</p:attrName>
                                          <p:attrName>ppt_y</p:attrName>
                                        </p:attrNameLst>
                                      </p:cBhvr>
                                      <p:rCtr x="2773" y="0"/>
                                    </p:animMotion>
                                  </p:childTnLst>
                                </p:cTn>
                              </p:par>
                            </p:childTnLst>
                          </p:cTn>
                        </p:par>
                        <p:par>
                          <p:cTn id="16" fill="hold">
                            <p:stCondLst>
                              <p:cond delay="8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53" grpId="0"/>
      <p:bldP spid="5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2E7C0A-9D32-450D-8E12-464F2257BD1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05100" y="4420608"/>
            <a:ext cx="660400" cy="66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E20332C8-4F55-4481-930F-68130F15192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705100" y="3277608"/>
            <a:ext cx="660400" cy="66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3">
            <a:extLst>
              <a:ext uri="{FF2B5EF4-FFF2-40B4-BE49-F238E27FC236}">
                <a16:creationId xmlns:a16="http://schemas.microsoft.com/office/drawing/2014/main" id="{72F1AEAA-19E9-4F77-9FA8-CEC8E28A76DB}"/>
              </a:ext>
            </a:extLst>
          </p:cNvPr>
          <p:cNvSpPr txBox="1">
            <a:spLocks noChangeArrowheads="1"/>
          </p:cNvSpPr>
          <p:nvPr/>
        </p:nvSpPr>
        <p:spPr bwMode="auto">
          <a:xfrm>
            <a:off x="3543300" y="2068514"/>
            <a:ext cx="51054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chemeClr val="tx1"/>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Productive environment</a:t>
            </a:r>
          </a:p>
        </p:txBody>
      </p:sp>
      <p:sp>
        <p:nvSpPr>
          <p:cNvPr id="11" name="TextBox 3">
            <a:extLst>
              <a:ext uri="{FF2B5EF4-FFF2-40B4-BE49-F238E27FC236}">
                <a16:creationId xmlns:a16="http://schemas.microsoft.com/office/drawing/2014/main" id="{04C818FD-7B9B-4DD6-9CF9-17CEFF4DBBCA}"/>
              </a:ext>
            </a:extLst>
          </p:cNvPr>
          <p:cNvSpPr txBox="1">
            <a:spLocks noChangeArrowheads="1"/>
          </p:cNvSpPr>
          <p:nvPr/>
        </p:nvSpPr>
        <p:spPr bwMode="auto">
          <a:xfrm>
            <a:off x="3543300" y="3277608"/>
            <a:ext cx="4590626"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chemeClr val="tx1"/>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Maximize code reuse</a:t>
            </a:r>
          </a:p>
        </p:txBody>
      </p:sp>
      <p:sp>
        <p:nvSpPr>
          <p:cNvPr id="12" name="TextBox 3">
            <a:extLst>
              <a:ext uri="{FF2B5EF4-FFF2-40B4-BE49-F238E27FC236}">
                <a16:creationId xmlns:a16="http://schemas.microsoft.com/office/drawing/2014/main" id="{0E132BF0-CA66-426F-857E-DFEE2EF88345}"/>
              </a:ext>
            </a:extLst>
          </p:cNvPr>
          <p:cNvSpPr txBox="1">
            <a:spLocks noChangeArrowheads="1"/>
          </p:cNvSpPr>
          <p:nvPr/>
        </p:nvSpPr>
        <p:spPr bwMode="auto">
          <a:xfrm>
            <a:off x="3543300" y="4420608"/>
            <a:ext cx="7882466"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lang="en-US" altLang="en-US" sz="3600">
                <a:solidFill>
                  <a:schemeClr val="tx1"/>
                </a:solidFill>
                <a:latin typeface="Segoe UI Light" panose="020B0502040204020203" pitchFamily="34" charset="0"/>
                <a:cs typeface="Segoe UI Light" panose="020B0502040204020203" pitchFamily="34" charset="0"/>
              </a:rPr>
              <a:t>Native </a:t>
            </a:r>
            <a:r>
              <a:rPr kumimoji="0" lang="en-US" altLang="en-US" sz="3600" b="0" i="0" u="none" strike="noStrike" kern="1200" cap="none" spc="0" normalizeH="0" baseline="0" noProof="0">
                <a:ln>
                  <a:noFill/>
                </a:ln>
                <a:solidFill>
                  <a:schemeClr val="tx1"/>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performance &amp; integrations</a:t>
            </a:r>
          </a:p>
        </p:txBody>
      </p:sp>
      <p:pic>
        <p:nvPicPr>
          <p:cNvPr id="13" name="Picture 3" descr="TreeCircle.png">
            <a:extLst>
              <a:ext uri="{FF2B5EF4-FFF2-40B4-BE49-F238E27FC236}">
                <a16:creationId xmlns:a16="http://schemas.microsoft.com/office/drawing/2014/main" id="{AF44816D-C9A4-4F64-B051-97821DD3AE3B}"/>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705100" y="2057401"/>
            <a:ext cx="665163" cy="669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3">
            <a:extLst>
              <a:ext uri="{FF2B5EF4-FFF2-40B4-BE49-F238E27FC236}">
                <a16:creationId xmlns:a16="http://schemas.microsoft.com/office/drawing/2014/main" id="{F3A43519-325B-4A31-969F-94C939704591}"/>
              </a:ext>
            </a:extLst>
          </p:cNvPr>
          <p:cNvSpPr txBox="1">
            <a:spLocks noChangeArrowheads="1"/>
          </p:cNvSpPr>
          <p:nvPr/>
        </p:nvSpPr>
        <p:spPr bwMode="auto">
          <a:xfrm>
            <a:off x="3543300" y="5483403"/>
            <a:ext cx="51054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chemeClr val="tx1"/>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Expansive ecosystem</a:t>
            </a:r>
          </a:p>
        </p:txBody>
      </p:sp>
      <p:grpSp>
        <p:nvGrpSpPr>
          <p:cNvPr id="18" name="Group 17">
            <a:extLst>
              <a:ext uri="{FF2B5EF4-FFF2-40B4-BE49-F238E27FC236}">
                <a16:creationId xmlns:a16="http://schemas.microsoft.com/office/drawing/2014/main" id="{FA6DC1EF-D7AB-49A6-98FF-2A81AE43A111}"/>
              </a:ext>
            </a:extLst>
          </p:cNvPr>
          <p:cNvGrpSpPr/>
          <p:nvPr/>
        </p:nvGrpSpPr>
        <p:grpSpPr>
          <a:xfrm>
            <a:off x="2705100" y="5537402"/>
            <a:ext cx="665163" cy="665163"/>
            <a:chOff x="2705100" y="4866111"/>
            <a:chExt cx="665163" cy="665163"/>
          </a:xfrm>
        </p:grpSpPr>
        <p:sp>
          <p:nvSpPr>
            <p:cNvPr id="2" name="Oval 1">
              <a:extLst>
                <a:ext uri="{FF2B5EF4-FFF2-40B4-BE49-F238E27FC236}">
                  <a16:creationId xmlns:a16="http://schemas.microsoft.com/office/drawing/2014/main" id="{B45454CA-71EC-437F-8292-EE0E4F1247FD}"/>
                </a:ext>
              </a:extLst>
            </p:cNvPr>
            <p:cNvSpPr/>
            <p:nvPr/>
          </p:nvSpPr>
          <p:spPr bwMode="auto">
            <a:xfrm>
              <a:off x="2705100" y="4866111"/>
              <a:ext cx="665163" cy="665163"/>
            </a:xfrm>
            <a:prstGeom prst="ellipse">
              <a:avLst/>
            </a:prstGeom>
            <a:solidFill>
              <a:srgbClr val="2C3E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descr="Hierarchy">
              <a:extLst>
                <a:ext uri="{FF2B5EF4-FFF2-40B4-BE49-F238E27FC236}">
                  <a16:creationId xmlns:a16="http://schemas.microsoft.com/office/drawing/2014/main" id="{12620B73-6675-40DE-9845-5FD079EDCA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60664" y="4896550"/>
              <a:ext cx="553430" cy="553430"/>
            </a:xfrm>
            <a:prstGeom prst="rect">
              <a:avLst/>
            </a:prstGeom>
          </p:spPr>
        </p:pic>
      </p:grpSp>
      <p:pic>
        <p:nvPicPr>
          <p:cNvPr id="14" name="Picture 13" descr="A picture containing object&#10;&#10;Description automatically generated">
            <a:extLst>
              <a:ext uri="{FF2B5EF4-FFF2-40B4-BE49-F238E27FC236}">
                <a16:creationId xmlns:a16="http://schemas.microsoft.com/office/drawing/2014/main" id="{A6DCD8EB-F077-4F8E-B9EA-B150E0CACD8E}"/>
              </a:ext>
            </a:extLst>
          </p:cNvPr>
          <p:cNvPicPr>
            <a:picLocks noChangeAspect="1"/>
          </p:cNvPicPr>
          <p:nvPr/>
        </p:nvPicPr>
        <p:blipFill>
          <a:blip r:embed="rId8"/>
          <a:stretch>
            <a:fillRect/>
          </a:stretch>
        </p:blipFill>
        <p:spPr>
          <a:xfrm>
            <a:off x="3800763" y="102622"/>
            <a:ext cx="4590473" cy="1925344"/>
          </a:xfrm>
          <a:prstGeom prst="rect">
            <a:avLst/>
          </a:prstGeom>
        </p:spPr>
      </p:pic>
    </p:spTree>
    <p:extLst>
      <p:ext uri="{BB962C8B-B14F-4D97-AF65-F5344CB8AC3E}">
        <p14:creationId xmlns:p14="http://schemas.microsoft.com/office/powerpoint/2010/main" val="235700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par>
                          <p:cTn id="23" fill="hold">
                            <p:stCondLst>
                              <p:cond delay="1000"/>
                            </p:stCondLst>
                            <p:childTnLst>
                              <p:par>
                                <p:cTn id="24" presetID="10" presetClass="entr" presetSubtype="0" fill="hold" grpId="0" nodeType="after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5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25DF8-8A50-D74B-B0B8-CD319AD3D817}"/>
              </a:ext>
            </a:extLst>
          </p:cNvPr>
          <p:cNvPicPr>
            <a:picLocks noChangeAspect="1"/>
          </p:cNvPicPr>
          <p:nvPr/>
        </p:nvPicPr>
        <p:blipFill>
          <a:blip r:embed="rId3"/>
          <a:stretch>
            <a:fillRect/>
          </a:stretch>
        </p:blipFill>
        <p:spPr>
          <a:xfrm>
            <a:off x="8788006" y="222422"/>
            <a:ext cx="4896809" cy="6858000"/>
          </a:xfrm>
          <a:prstGeom prst="rect">
            <a:avLst/>
          </a:prstGeom>
        </p:spPr>
      </p:pic>
      <p:sp>
        <p:nvSpPr>
          <p:cNvPr id="5" name="Title 4">
            <a:extLst>
              <a:ext uri="{FF2B5EF4-FFF2-40B4-BE49-F238E27FC236}">
                <a16:creationId xmlns:a16="http://schemas.microsoft.com/office/drawing/2014/main" id="{396F7523-2522-6F4F-A4D7-0DD4A0A8EB19}"/>
              </a:ext>
            </a:extLst>
          </p:cNvPr>
          <p:cNvSpPr>
            <a:spLocks noGrp="1"/>
          </p:cNvSpPr>
          <p:nvPr>
            <p:ph type="ctrTitle"/>
          </p:nvPr>
        </p:nvSpPr>
        <p:spPr>
          <a:xfrm>
            <a:off x="2452914" y="1122363"/>
            <a:ext cx="8215086" cy="2387600"/>
          </a:xfrm>
        </p:spPr>
        <p:txBody>
          <a:bodyPr>
            <a:normAutofit/>
          </a:bodyPr>
          <a:lstStyle/>
          <a:p>
            <a:pPr algn="l"/>
            <a:r>
              <a:rPr lang="en-US" sz="3200" b="1">
                <a:latin typeface="Segoe UI Semibold"/>
                <a:cs typeface="Segoe UI Semibold"/>
              </a:rPr>
              <a:t>How does it work?</a:t>
            </a:r>
          </a:p>
        </p:txBody>
      </p:sp>
      <p:pic>
        <p:nvPicPr>
          <p:cNvPr id="8" name="Picture 7">
            <a:extLst>
              <a:ext uri="{FF2B5EF4-FFF2-40B4-BE49-F238E27FC236}">
                <a16:creationId xmlns:a16="http://schemas.microsoft.com/office/drawing/2014/main" id="{219AC79F-029E-524D-9B1B-40E1524B8600}"/>
              </a:ext>
            </a:extLst>
          </p:cNvPr>
          <p:cNvPicPr>
            <a:picLocks noChangeAspect="1"/>
          </p:cNvPicPr>
          <p:nvPr/>
        </p:nvPicPr>
        <p:blipFill>
          <a:blip r:embed="rId4"/>
          <a:stretch>
            <a:fillRect/>
          </a:stretch>
        </p:blipFill>
        <p:spPr>
          <a:xfrm>
            <a:off x="790461" y="2559277"/>
            <a:ext cx="1467077" cy="1306286"/>
          </a:xfrm>
          <a:prstGeom prst="rect">
            <a:avLst/>
          </a:prstGeom>
        </p:spPr>
      </p:pic>
    </p:spTree>
    <p:extLst>
      <p:ext uri="{BB962C8B-B14F-4D97-AF65-F5344CB8AC3E}">
        <p14:creationId xmlns:p14="http://schemas.microsoft.com/office/powerpoint/2010/main" val="2447423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2871904" y="2139670"/>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8" name="Rectangle 27"/>
          <p:cNvSpPr/>
          <p:nvPr/>
        </p:nvSpPr>
        <p:spPr bwMode="auto">
          <a:xfrm>
            <a:off x="7237779" y="2139669"/>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30" name="Rectangle 29"/>
          <p:cNvSpPr/>
          <p:nvPr/>
        </p:nvSpPr>
        <p:spPr bwMode="auto">
          <a:xfrm>
            <a:off x="5059354" y="2139670"/>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7" name="Group 6">
            <a:extLst>
              <a:ext uri="{FF2B5EF4-FFF2-40B4-BE49-F238E27FC236}">
                <a16:creationId xmlns:a16="http://schemas.microsoft.com/office/drawing/2014/main" id="{DA0436E6-50CB-4F89-8BAC-1FB6F85D9423}"/>
              </a:ext>
            </a:extLst>
          </p:cNvPr>
          <p:cNvGrpSpPr/>
          <p:nvPr/>
        </p:nvGrpSpPr>
        <p:grpSpPr>
          <a:xfrm>
            <a:off x="2871813" y="2782988"/>
            <a:ext cx="6521569" cy="2156154"/>
            <a:chOff x="2892372" y="3279586"/>
            <a:chExt cx="6448375" cy="1705020"/>
          </a:xfrm>
        </p:grpSpPr>
        <p:sp>
          <p:nvSpPr>
            <p:cNvPr id="35" name="Rectangle 34"/>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52" name="TextBox 51"/>
            <p:cNvSpPr txBox="1"/>
            <p:nvPr/>
          </p:nvSpPr>
          <p:spPr>
            <a:xfrm>
              <a:off x="2892372" y="3546314"/>
              <a:ext cx="6448375" cy="9591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r>
                <a:rPr lang="en-US" sz="2000" b="1" kern="0">
                  <a:solidFill>
                    <a:schemeClr val="bg1"/>
                  </a:solidFill>
                  <a:latin typeface="Segoe UI Semibold" panose="020B0702040204020203" pitchFamily="34" charset="0"/>
                  <a:sym typeface="Segoe UI"/>
                </a:rPr>
                <a:t>•</a:t>
              </a:r>
              <a:r>
                <a:rPr lang="en-US" sz="2000" b="1" kern="0">
                  <a:solidFill>
                    <a:srgbClr val="505050"/>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Platform APIs </a:t>
              </a:r>
              <a:r>
                <a:rPr lang="en-US" sz="2000" b="1" kern="0">
                  <a:solidFill>
                    <a:prstClr val="white"/>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a:t>
              </a:r>
              <a:r>
                <a:rPr lang="en-US" sz="2000" b="1" kern="0">
                  <a:solidFill>
                    <a:srgbClr val="505050"/>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User Interface </a:t>
              </a: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 </a:t>
              </a:r>
            </a:p>
          </p:txBody>
        </p:sp>
      </p:grpSp>
      <p:grpSp>
        <p:nvGrpSpPr>
          <p:cNvPr id="56" name="Group 55"/>
          <p:cNvGrpSpPr/>
          <p:nvPr/>
        </p:nvGrpSpPr>
        <p:grpSpPr>
          <a:xfrm>
            <a:off x="5738936" y="1220336"/>
            <a:ext cx="787322" cy="787322"/>
            <a:chOff x="11434337" y="2930084"/>
            <a:chExt cx="1574643" cy="1574643"/>
          </a:xfrm>
          <a:solidFill>
            <a:srgbClr val="77D065"/>
          </a:solidFill>
        </p:grpSpPr>
        <p:sp>
          <p:nvSpPr>
            <p:cNvPr id="57" name="Oval 56"/>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sp>
        <p:nvSpPr>
          <p:cNvPr id="2" name="Title 1"/>
          <p:cNvSpPr>
            <a:spLocks noGrp="1"/>
          </p:cNvSpPr>
          <p:nvPr>
            <p:ph type="title"/>
          </p:nvPr>
        </p:nvSpPr>
        <p:spPr>
          <a:xfrm>
            <a:off x="538477" y="286381"/>
            <a:ext cx="11653523" cy="927940"/>
          </a:xfrm>
        </p:spPr>
        <p:txBody>
          <a:bodyPr>
            <a:normAutofit/>
          </a:bodyPr>
          <a:lstStyle/>
          <a:p>
            <a:r>
              <a:rPr lang="en-US" sz="3200" b="1">
                <a:solidFill>
                  <a:schemeClr val="tx1"/>
                </a:solidFill>
                <a:latin typeface="Segoe UI Semibold" panose="020B0502040204020203" pitchFamily="34" charset="0"/>
                <a:cs typeface="Segoe UI Semibold" panose="020B0502040204020203" pitchFamily="34" charset="0"/>
              </a:rPr>
              <a:t>Xamarin App Architecture</a:t>
            </a:r>
          </a:p>
        </p:txBody>
      </p:sp>
      <p:sp>
        <p:nvSpPr>
          <p:cNvPr id="14" name="TextBox 13"/>
          <p:cNvSpPr txBox="1"/>
          <p:nvPr/>
        </p:nvSpPr>
        <p:spPr>
          <a:xfrm>
            <a:off x="418643" y="5523943"/>
            <a:ext cx="11354715" cy="628212"/>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a:ln>
                  <a:noFill/>
                </a:ln>
                <a:solidFill>
                  <a:srgbClr val="505050"/>
                </a:solidFill>
                <a:effectLst/>
                <a:uLnTx/>
                <a:uFillTx/>
                <a:latin typeface="Segoe UI Semibold" panose="020B0702040204020203" pitchFamily="34" charset="0"/>
                <a:ea typeface="+mn-ea"/>
                <a:cs typeface="+mn-cs"/>
                <a:sym typeface="Segoe UI"/>
              </a:rPr>
              <a:t>Shared C# codebase  •  </a:t>
            </a:r>
            <a:r>
              <a:rPr kumimoji="0" lang="en-US" sz="2200" b="1" i="0" u="none" strike="noStrike" kern="0" cap="none" spc="0" normalizeH="0" baseline="0" noProof="0" dirty="0">
                <a:ln>
                  <a:noFill/>
                </a:ln>
                <a:solidFill>
                  <a:srgbClr val="505050"/>
                </a:solidFill>
                <a:effectLst/>
                <a:uLnTx/>
                <a:uFillTx/>
                <a:latin typeface="Segoe UI Semibold" panose="020B0702040204020203" pitchFamily="34" charset="0"/>
                <a:ea typeface="+mn-ea"/>
                <a:cs typeface="+mn-cs"/>
                <a:sym typeface="Segoe UI"/>
              </a:rPr>
              <a:t>Native</a:t>
            </a:r>
            <a:r>
              <a:rPr kumimoji="0" lang="en-US" sz="2200" b="1" i="0" u="none" strike="noStrike" kern="0" cap="none" spc="0" normalizeH="0" baseline="0" noProof="0">
                <a:ln>
                  <a:noFill/>
                </a:ln>
                <a:solidFill>
                  <a:srgbClr val="505050"/>
                </a:solidFill>
                <a:effectLst/>
                <a:uLnTx/>
                <a:uFillTx/>
                <a:latin typeface="Segoe UI Semibold" panose="020B0702040204020203" pitchFamily="34" charset="0"/>
                <a:ea typeface="+mn-ea"/>
                <a:cs typeface="+mn-cs"/>
                <a:sym typeface="Segoe UI"/>
              </a:rPr>
              <a:t> API access  •  High performance</a:t>
            </a:r>
          </a:p>
        </p:txBody>
      </p:sp>
      <p:sp>
        <p:nvSpPr>
          <p:cNvPr id="20" name="Left Brace 19"/>
          <p:cNvSpPr/>
          <p:nvPr/>
        </p:nvSpPr>
        <p:spPr>
          <a:xfrm rot="5400000">
            <a:off x="5986036" y="420648"/>
            <a:ext cx="234786" cy="9846587"/>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766" b="1" i="0" u="none" strike="noStrike" kern="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sym typeface="Segoe UI"/>
            </a:endParaRPr>
          </a:p>
        </p:txBody>
      </p:sp>
      <p:grpSp>
        <p:nvGrpSpPr>
          <p:cNvPr id="3" name="Group 2">
            <a:extLst>
              <a:ext uri="{FF2B5EF4-FFF2-40B4-BE49-F238E27FC236}">
                <a16:creationId xmlns:a16="http://schemas.microsoft.com/office/drawing/2014/main" id="{C0C6C543-524B-4638-9030-DBEEE5D76BB0}"/>
              </a:ext>
            </a:extLst>
          </p:cNvPr>
          <p:cNvGrpSpPr/>
          <p:nvPr/>
        </p:nvGrpSpPr>
        <p:grpSpPr>
          <a:xfrm>
            <a:off x="3530282" y="1208645"/>
            <a:ext cx="787322" cy="787322"/>
            <a:chOff x="3567813" y="1467990"/>
            <a:chExt cx="787322" cy="787322"/>
          </a:xfrm>
        </p:grpSpPr>
        <p:sp>
          <p:nvSpPr>
            <p:cNvPr id="54" name="Oval 53"/>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2" name="Picture 2" descr="http://www.freeiconspng.com/uploads/ios-7-logo-png-14.png"/>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64656176-7345-4EE1-A4CF-DE9A18C20195}"/>
              </a:ext>
            </a:extLst>
          </p:cNvPr>
          <p:cNvSpPr txBox="1"/>
          <p:nvPr/>
        </p:nvSpPr>
        <p:spPr>
          <a:xfrm>
            <a:off x="7902945" y="1231931"/>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8" name="TextBox 7">
            <a:extLst>
              <a:ext uri="{FF2B5EF4-FFF2-40B4-BE49-F238E27FC236}">
                <a16:creationId xmlns:a16="http://schemas.microsoft.com/office/drawing/2014/main" id="{8628BAF0-78C1-4D30-AB95-B29184C25054}"/>
              </a:ext>
            </a:extLst>
          </p:cNvPr>
          <p:cNvSpPr txBox="1"/>
          <p:nvPr/>
        </p:nvSpPr>
        <p:spPr>
          <a:xfrm>
            <a:off x="3576375" y="214311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25" name="TextBox 24">
            <a:extLst>
              <a:ext uri="{FF2B5EF4-FFF2-40B4-BE49-F238E27FC236}">
                <a16:creationId xmlns:a16="http://schemas.microsoft.com/office/drawing/2014/main" id="{3A64B1CA-4B19-43E8-92DF-C3962EB3FF38}"/>
              </a:ext>
            </a:extLst>
          </p:cNvPr>
          <p:cNvSpPr txBox="1"/>
          <p:nvPr/>
        </p:nvSpPr>
        <p:spPr>
          <a:xfrm>
            <a:off x="5785029" y="214311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26" name="TextBox 25">
            <a:extLst>
              <a:ext uri="{FF2B5EF4-FFF2-40B4-BE49-F238E27FC236}">
                <a16:creationId xmlns:a16="http://schemas.microsoft.com/office/drawing/2014/main" id="{BA8538DC-A1AC-4C61-A811-C4436DD3F2EC}"/>
              </a:ext>
            </a:extLst>
          </p:cNvPr>
          <p:cNvSpPr txBox="1"/>
          <p:nvPr/>
        </p:nvSpPr>
        <p:spPr>
          <a:xfrm>
            <a:off x="7968664" y="2155123"/>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Tree>
    <p:extLst>
      <p:ext uri="{BB962C8B-B14F-4D97-AF65-F5344CB8AC3E}">
        <p14:creationId xmlns:p14="http://schemas.microsoft.com/office/powerpoint/2010/main" val="234832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8" grpId="0" animBg="1"/>
      <p:bldP spid="30" grpId="0" animBg="1"/>
      <p:bldP spid="14" grpId="0"/>
      <p:bldP spid="20" grpId="0" animBg="1"/>
      <p:bldP spid="23" grpId="0" animBg="1"/>
      <p:bldP spid="8" grpId="0"/>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a:xfrm>
            <a:off x="468236" y="406857"/>
            <a:ext cx="9737110" cy="740494"/>
          </a:xfrm>
        </p:spPr>
        <p:txBody>
          <a:bodyPr>
            <a:normAutofit/>
          </a:bodyPr>
          <a:lstStyle/>
          <a:p>
            <a:r>
              <a:rPr lang="en-US" sz="3200" b="1">
                <a:latin typeface="Segoe UI Semibold"/>
                <a:cs typeface="Segoe UI Semibold"/>
              </a:rPr>
              <a:t>Native API access</a:t>
            </a:r>
          </a:p>
        </p:txBody>
      </p:sp>
      <p:sp>
        <p:nvSpPr>
          <p:cNvPr id="3" name="AutoShape 8" descr="Image result for bitrise logo">
            <a:extLst>
              <a:ext uri="{FF2B5EF4-FFF2-40B4-BE49-F238E27FC236}">
                <a16:creationId xmlns:a16="http://schemas.microsoft.com/office/drawing/2014/main" id="{87396977-ADB0-49ED-9360-D81FFAF4D2D1}"/>
              </a:ext>
            </a:extLst>
          </p:cNvPr>
          <p:cNvSpPr>
            <a:spLocks noChangeAspect="1" noChangeArrowheads="1"/>
          </p:cNvSpPr>
          <p:nvPr/>
        </p:nvSpPr>
        <p:spPr bwMode="auto">
          <a:xfrm>
            <a:off x="6008915" y="37265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3074" name="Picture 2" descr="Image result for google play services icon">
            <a:extLst>
              <a:ext uri="{FF2B5EF4-FFF2-40B4-BE49-F238E27FC236}">
                <a16:creationId xmlns:a16="http://schemas.microsoft.com/office/drawing/2014/main" id="{7C4BB8DD-25C0-4412-838E-061391663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5835" y="1643158"/>
            <a:ext cx="1373673" cy="13736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touch id">
            <a:extLst>
              <a:ext uri="{FF2B5EF4-FFF2-40B4-BE49-F238E27FC236}">
                <a16:creationId xmlns:a16="http://schemas.microsoft.com/office/drawing/2014/main" id="{FB01E345-BCBE-4141-BC27-AA7884953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6472" y="1860450"/>
            <a:ext cx="939089" cy="93908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developer.apple.com/assets/elements/icons/sirikit/sirikit-64x64.png">
            <a:extLst>
              <a:ext uri="{FF2B5EF4-FFF2-40B4-BE49-F238E27FC236}">
                <a16:creationId xmlns:a16="http://schemas.microsoft.com/office/drawing/2014/main" id="{66E191B4-E8E0-41C2-9EDA-55EDF60429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3275" y="3468005"/>
            <a:ext cx="973516" cy="97351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developer.apple.com/assets/elements/icons/core-ml/core-ml-64x64.png">
            <a:extLst>
              <a:ext uri="{FF2B5EF4-FFF2-40B4-BE49-F238E27FC236}">
                <a16:creationId xmlns:a16="http://schemas.microsoft.com/office/drawing/2014/main" id="{021CFFFC-E308-4B7B-AD44-7AE95B70D1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6472" y="5132336"/>
            <a:ext cx="1092788" cy="109278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developer.apple.com/assets/elements/icons/arkit/arkit-64x64.png">
            <a:extLst>
              <a:ext uri="{FF2B5EF4-FFF2-40B4-BE49-F238E27FC236}">
                <a16:creationId xmlns:a16="http://schemas.microsoft.com/office/drawing/2014/main" id="{3FC86C70-4D82-456F-8735-26AD6B2FAD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62303" y="5132336"/>
            <a:ext cx="1092788" cy="109278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s://developer.apple.com/assets/elements/icons/chiclet-notifications/chiclet-notifications-64x64.png">
            <a:extLst>
              <a:ext uri="{FF2B5EF4-FFF2-40B4-BE49-F238E27FC236}">
                <a16:creationId xmlns:a16="http://schemas.microsoft.com/office/drawing/2014/main" id="{E6693E05-4E43-4846-9244-D775E83563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9027" y="522153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s://developer.apple.com/assets/elements/icons/camera/camera-64x64.png">
            <a:extLst>
              <a:ext uri="{FF2B5EF4-FFF2-40B4-BE49-F238E27FC236}">
                <a16:creationId xmlns:a16="http://schemas.microsoft.com/office/drawing/2014/main" id="{C0C89C5F-FF5C-414C-9595-9DBD88D2F6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069" y="522153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https://web.archive.org/web/20170708231931im_/https:/developer.apple.com/assets/elements/icons/musickit/musickit-64x64.png">
            <a:extLst>
              <a:ext uri="{FF2B5EF4-FFF2-40B4-BE49-F238E27FC236}">
                <a16:creationId xmlns:a16="http://schemas.microsoft.com/office/drawing/2014/main" id="{FCA1600A-D2A5-4319-87C5-2E4FD8E06C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42305" y="1769309"/>
            <a:ext cx="1121371" cy="1121371"/>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https://web.archive.org/web/20170709004654im_/https:/developer.apple.com/assets/elements/icons/files/files-64x64.png">
            <a:extLst>
              <a:ext uri="{FF2B5EF4-FFF2-40B4-BE49-F238E27FC236}">
                <a16:creationId xmlns:a16="http://schemas.microsoft.com/office/drawing/2014/main" id="{D08714A1-5276-4B8D-A1B3-C5B4E40AC1D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88040" y="349756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https://web.archive.org/web/20170708235618im_/https:/developer.apple.com/assets/elements/icons/messages-chat/messages-64x64.png">
            <a:extLst>
              <a:ext uri="{FF2B5EF4-FFF2-40B4-BE49-F238E27FC236}">
                <a16:creationId xmlns:a16="http://schemas.microsoft.com/office/drawing/2014/main" id="{B8F7CF2A-CEF1-44DC-B01B-EEA83BC0D89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97626" y="349756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8BA8FAC-AE20-423E-A9B9-D6F1251BF784}"/>
              </a:ext>
            </a:extLst>
          </p:cNvPr>
          <p:cNvPicPr>
            <a:picLocks noChangeAspect="1"/>
          </p:cNvPicPr>
          <p:nvPr/>
        </p:nvPicPr>
        <p:blipFill>
          <a:blip r:embed="rId13"/>
          <a:stretch>
            <a:fillRect/>
          </a:stretch>
        </p:blipFill>
        <p:spPr>
          <a:xfrm>
            <a:off x="9353689" y="3399149"/>
            <a:ext cx="1108614" cy="1111229"/>
          </a:xfrm>
          <a:prstGeom prst="rect">
            <a:avLst/>
          </a:prstGeom>
        </p:spPr>
      </p:pic>
      <p:pic>
        <p:nvPicPr>
          <p:cNvPr id="23" name="Picture 22">
            <a:extLst>
              <a:ext uri="{FF2B5EF4-FFF2-40B4-BE49-F238E27FC236}">
                <a16:creationId xmlns:a16="http://schemas.microsoft.com/office/drawing/2014/main" id="{9D399F1A-EE13-4BC0-A7C2-6C5EE2FA1F8A}"/>
              </a:ext>
            </a:extLst>
          </p:cNvPr>
          <p:cNvPicPr>
            <a:picLocks noChangeAspect="1"/>
          </p:cNvPicPr>
          <p:nvPr/>
        </p:nvPicPr>
        <p:blipFill>
          <a:blip r:embed="rId14"/>
          <a:stretch>
            <a:fillRect/>
          </a:stretch>
        </p:blipFill>
        <p:spPr>
          <a:xfrm>
            <a:off x="2977514" y="5343869"/>
            <a:ext cx="1868468" cy="669722"/>
          </a:xfrm>
          <a:prstGeom prst="rect">
            <a:avLst/>
          </a:prstGeom>
        </p:spPr>
      </p:pic>
      <p:pic>
        <p:nvPicPr>
          <p:cNvPr id="24" name="Picture 23">
            <a:extLst>
              <a:ext uri="{FF2B5EF4-FFF2-40B4-BE49-F238E27FC236}">
                <a16:creationId xmlns:a16="http://schemas.microsoft.com/office/drawing/2014/main" id="{F5E4D9EB-BF52-4106-89E5-E59D4780618D}"/>
              </a:ext>
            </a:extLst>
          </p:cNvPr>
          <p:cNvPicPr>
            <a:picLocks noChangeAspect="1"/>
          </p:cNvPicPr>
          <p:nvPr/>
        </p:nvPicPr>
        <p:blipFill>
          <a:blip r:embed="rId15"/>
          <a:stretch>
            <a:fillRect/>
          </a:stretch>
        </p:blipFill>
        <p:spPr>
          <a:xfrm>
            <a:off x="727468" y="1812209"/>
            <a:ext cx="1035570" cy="1035570"/>
          </a:xfrm>
          <a:prstGeom prst="rect">
            <a:avLst/>
          </a:prstGeom>
        </p:spPr>
      </p:pic>
    </p:spTree>
    <p:extLst>
      <p:ext uri="{BB962C8B-B14F-4D97-AF65-F5344CB8AC3E}">
        <p14:creationId xmlns:p14="http://schemas.microsoft.com/office/powerpoint/2010/main" val="312429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86"/>
                                        </p:tgtEl>
                                        <p:attrNameLst>
                                          <p:attrName>style.visibility</p:attrName>
                                        </p:attrNameLst>
                                      </p:cBhvr>
                                      <p:to>
                                        <p:strVal val="visible"/>
                                      </p:to>
                                    </p:set>
                                    <p:animEffect transition="in" filter="fade">
                                      <p:cBhvr>
                                        <p:cTn id="11" dur="500"/>
                                        <p:tgtEl>
                                          <p:spTgt spid="308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96"/>
                                        </p:tgtEl>
                                        <p:attrNameLst>
                                          <p:attrName>style.visibility</p:attrName>
                                        </p:attrNameLst>
                                      </p:cBhvr>
                                      <p:to>
                                        <p:strVal val="visible"/>
                                      </p:to>
                                    </p:set>
                                    <p:animEffect transition="in" filter="fade">
                                      <p:cBhvr>
                                        <p:cTn id="15" dur="500"/>
                                        <p:tgtEl>
                                          <p:spTgt spid="309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74"/>
                                        </p:tgtEl>
                                        <p:attrNameLst>
                                          <p:attrName>style.visibility</p:attrName>
                                        </p:attrNameLst>
                                      </p:cBhvr>
                                      <p:to>
                                        <p:strVal val="visible"/>
                                      </p:to>
                                    </p:set>
                                    <p:animEffect transition="in" filter="fade">
                                      <p:cBhvr>
                                        <p:cTn id="19" dur="500"/>
                                        <p:tgtEl>
                                          <p:spTgt spid="307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078"/>
                                        </p:tgtEl>
                                        <p:attrNameLst>
                                          <p:attrName>style.visibility</p:attrName>
                                        </p:attrNameLst>
                                      </p:cBhvr>
                                      <p:to>
                                        <p:strVal val="visible"/>
                                      </p:to>
                                    </p:set>
                                    <p:animEffect transition="in" filter="fade">
                                      <p:cBhvr>
                                        <p:cTn id="27" dur="500"/>
                                        <p:tgtEl>
                                          <p:spTgt spid="307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090"/>
                                        </p:tgtEl>
                                        <p:attrNameLst>
                                          <p:attrName>style.visibility</p:attrName>
                                        </p:attrNameLst>
                                      </p:cBhvr>
                                      <p:to>
                                        <p:strVal val="visible"/>
                                      </p:to>
                                    </p:set>
                                    <p:animEffect transition="in" filter="fade">
                                      <p:cBhvr>
                                        <p:cTn id="31" dur="500"/>
                                        <p:tgtEl>
                                          <p:spTgt spid="309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084"/>
                                        </p:tgtEl>
                                        <p:attrNameLst>
                                          <p:attrName>style.visibility</p:attrName>
                                        </p:attrNameLst>
                                      </p:cBhvr>
                                      <p:to>
                                        <p:strVal val="visible"/>
                                      </p:to>
                                    </p:set>
                                    <p:animEffect transition="in" filter="fade">
                                      <p:cBhvr>
                                        <p:cTn id="35" dur="500"/>
                                        <p:tgtEl>
                                          <p:spTgt spid="308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092"/>
                                        </p:tgtEl>
                                        <p:attrNameLst>
                                          <p:attrName>style.visibility</p:attrName>
                                        </p:attrNameLst>
                                      </p:cBhvr>
                                      <p:to>
                                        <p:strVal val="visible"/>
                                      </p:to>
                                    </p:set>
                                    <p:animEffect transition="in" filter="fade">
                                      <p:cBhvr>
                                        <p:cTn id="39" dur="500"/>
                                        <p:tgtEl>
                                          <p:spTgt spid="3092"/>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076"/>
                                        </p:tgtEl>
                                        <p:attrNameLst>
                                          <p:attrName>style.visibility</p:attrName>
                                        </p:attrNameLst>
                                      </p:cBhvr>
                                      <p:to>
                                        <p:strVal val="visible"/>
                                      </p:to>
                                    </p:set>
                                    <p:animEffect transition="in" filter="fade">
                                      <p:cBhvr>
                                        <p:cTn id="43" dur="500"/>
                                        <p:tgtEl>
                                          <p:spTgt spid="3076"/>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080"/>
                                        </p:tgtEl>
                                        <p:attrNameLst>
                                          <p:attrName>style.visibility</p:attrName>
                                        </p:attrNameLst>
                                      </p:cBhvr>
                                      <p:to>
                                        <p:strVal val="visible"/>
                                      </p:to>
                                    </p:set>
                                    <p:animEffect transition="in" filter="fade">
                                      <p:cBhvr>
                                        <p:cTn id="47" dur="500"/>
                                        <p:tgtEl>
                                          <p:spTgt spid="3080"/>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3082"/>
                                        </p:tgtEl>
                                        <p:attrNameLst>
                                          <p:attrName>style.visibility</p:attrName>
                                        </p:attrNameLst>
                                      </p:cBhvr>
                                      <p:to>
                                        <p:strVal val="visible"/>
                                      </p:to>
                                    </p:set>
                                    <p:animEffect transition="in" filter="fade">
                                      <p:cBhvr>
                                        <p:cTn id="55" dur="500"/>
                                        <p:tgtEl>
                                          <p:spTgt spid="3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9-51056_Build 2019 Breakout_White Templat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365DeveloperDay_Presentation_Template_2" id="{5DA45A29-0B14-41D6-A781-3F330F999553}" vid="{F1B87AD6-F550-425E-B6F9-37C86893FCA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966</Words>
  <Application>Microsoft Office PowerPoint</Application>
  <PresentationFormat>Widescreen</PresentationFormat>
  <Paragraphs>171</Paragraphs>
  <Slides>20</Slides>
  <Notes>12</Notes>
  <HiddenSlides>2</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20</vt:i4>
      </vt:variant>
    </vt:vector>
  </HeadingPairs>
  <TitlesOfParts>
    <vt:vector size="32" baseType="lpstr">
      <vt:lpstr>Arial</vt:lpstr>
      <vt:lpstr>Calibri</vt:lpstr>
      <vt:lpstr>Calibri Light</vt:lpstr>
      <vt:lpstr>Helvetica Neue</vt:lpstr>
      <vt:lpstr>Segoe UI</vt:lpstr>
      <vt:lpstr>Segoe UI Light</vt:lpstr>
      <vt:lpstr>Segoe UI Semibold</vt:lpstr>
      <vt:lpstr>Segoe UI Semilight</vt:lpstr>
      <vt:lpstr>Wingdings</vt:lpstr>
      <vt:lpstr>Office Theme</vt:lpstr>
      <vt:lpstr>Dotnet_Template</vt:lpstr>
      <vt:lpstr>9-51056_Build 2019 Breakout_White Template</vt:lpstr>
      <vt:lpstr>Building Mobile Apps with .NET and Xamarin</vt:lpstr>
      <vt:lpstr>Agenda</vt:lpstr>
      <vt:lpstr>What is Xamarin?</vt:lpstr>
      <vt:lpstr>PowerPoint Presentation</vt:lpstr>
      <vt:lpstr>PowerPoint Presentation</vt:lpstr>
      <vt:lpstr>PowerPoint Presentation</vt:lpstr>
      <vt:lpstr>How does it work?</vt:lpstr>
      <vt:lpstr>Xamarin App Architecture</vt:lpstr>
      <vt:lpstr>Native API access</vt:lpstr>
      <vt:lpstr>Xamarin.Essentials</vt:lpstr>
      <vt:lpstr>Beautiful cross-platform UI with Xamarin.Forms</vt:lpstr>
      <vt:lpstr>Xamarin.Forms: Cross-Platform Native UI</vt:lpstr>
      <vt:lpstr>Libraries &amp; Tools</vt:lpstr>
      <vt:lpstr>Demo</vt:lpstr>
      <vt:lpstr>Demo</vt:lpstr>
      <vt:lpstr>PowerPoint Presentation</vt:lpstr>
      <vt:lpstr>PowerPoint Presentation</vt:lpstr>
      <vt:lpstr>Introducing: Xamarin.Forms.DualScreen</vt:lpstr>
      <vt:lpstr>PowerPoint Presentation</vt:lpstr>
      <vt:lpstr>Awesome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2020-03-07T00:43:11Z</dcterms:created>
  <dcterms:modified xsi:type="dcterms:W3CDTF">2020-03-07T00:43:34Z</dcterms:modified>
</cp:coreProperties>
</file>